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34"/>
  </p:notesMasterIdLst>
  <p:sldIdLst>
    <p:sldId id="629" r:id="rId5"/>
    <p:sldId id="675" r:id="rId6"/>
    <p:sldId id="676" r:id="rId7"/>
    <p:sldId id="674" r:id="rId8"/>
    <p:sldId id="628" r:id="rId9"/>
    <p:sldId id="634" r:id="rId10"/>
    <p:sldId id="665" r:id="rId11"/>
    <p:sldId id="677" r:id="rId12"/>
    <p:sldId id="1646" r:id="rId13"/>
    <p:sldId id="1647" r:id="rId14"/>
    <p:sldId id="679" r:id="rId15"/>
    <p:sldId id="663" r:id="rId16"/>
    <p:sldId id="594" r:id="rId17"/>
    <p:sldId id="667" r:id="rId18"/>
    <p:sldId id="1643" r:id="rId19"/>
    <p:sldId id="1645" r:id="rId20"/>
    <p:sldId id="1648" r:id="rId21"/>
    <p:sldId id="721" r:id="rId22"/>
    <p:sldId id="1649" r:id="rId23"/>
    <p:sldId id="646" r:id="rId24"/>
    <p:sldId id="682" r:id="rId25"/>
    <p:sldId id="683" r:id="rId26"/>
    <p:sldId id="684" r:id="rId27"/>
    <p:sldId id="653" r:id="rId28"/>
    <p:sldId id="536" r:id="rId29"/>
    <p:sldId id="681" r:id="rId30"/>
    <p:sldId id="680" r:id="rId31"/>
    <p:sldId id="733" r:id="rId32"/>
    <p:sldId id="735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Gotham Bold" pitchFamily="50" charset="0"/>
      <p:regular r:id="rId39"/>
      <p:bold r:id="rId40"/>
      <p:italic r:id="rId41"/>
      <p:boldItalic r:id="rId42"/>
    </p:embeddedFont>
    <p:embeddedFont>
      <p:font typeface="Gotham Book" panose="02000603040000020004" pitchFamily="50" charset="0"/>
      <p:regular r:id="rId43"/>
      <p:italic r:id="rId44"/>
    </p:embeddedFont>
    <p:embeddedFont>
      <p:font typeface="Gotham Extra Light" panose="02000604030000020004" pitchFamily="50" charset="0"/>
      <p:regular r:id="rId45"/>
      <p:italic r:id="rId46"/>
    </p:embeddedFont>
    <p:embeddedFont>
      <p:font typeface="Gotham Light" pitchFamily="50" charset="0"/>
      <p:regular r:id="rId47"/>
      <p:italic r:id="rId48"/>
    </p:embeddedFont>
    <p:embeddedFont>
      <p:font typeface="Gotham Thin" pitchFamily="50" charset="0"/>
      <p:regular r:id="rId49"/>
      <p: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and intro" id="{ABD7A100-EC03-AA41-B527-1D23CFE36779}">
          <p14:sldIdLst>
            <p14:sldId id="629"/>
            <p14:sldId id="675"/>
            <p14:sldId id="676"/>
            <p14:sldId id="674"/>
            <p14:sldId id="628"/>
            <p14:sldId id="634"/>
            <p14:sldId id="665"/>
            <p14:sldId id="677"/>
            <p14:sldId id="1646"/>
            <p14:sldId id="1647"/>
            <p14:sldId id="679"/>
            <p14:sldId id="663"/>
            <p14:sldId id="594"/>
            <p14:sldId id="667"/>
            <p14:sldId id="1643"/>
            <p14:sldId id="1645"/>
            <p14:sldId id="1648"/>
            <p14:sldId id="721"/>
            <p14:sldId id="1649"/>
            <p14:sldId id="646"/>
            <p14:sldId id="682"/>
            <p14:sldId id="683"/>
            <p14:sldId id="684"/>
            <p14:sldId id="653"/>
            <p14:sldId id="536"/>
            <p14:sldId id="681"/>
            <p14:sldId id="680"/>
            <p14:sldId id="733"/>
            <p14:sldId id="73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man Sharma" initials="RS" lastIdx="18" clrIdx="0">
    <p:extLst>
      <p:ext uri="{19B8F6BF-5375-455C-9EA6-DF929625EA0E}">
        <p15:presenceInfo xmlns:p15="http://schemas.microsoft.com/office/powerpoint/2012/main" userId="S-1-5-21-671020930-3602263259-692232759-1001" providerId="AD"/>
      </p:ext>
    </p:extLst>
  </p:cmAuthor>
  <p:cmAuthor id="2" name="Øyvind Borgan" initials="ØB" lastIdx="1" clrIdx="1">
    <p:extLst>
      <p:ext uri="{19B8F6BF-5375-455C-9EA6-DF929625EA0E}">
        <p15:presenceInfo xmlns:p15="http://schemas.microsoft.com/office/powerpoint/2012/main" userId="76f3282a-3009-4e8b-9980-c830d239c65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03B9EB"/>
    <a:srgbClr val="33313C"/>
    <a:srgbClr val="CD6D3E"/>
    <a:srgbClr val="F2F2F2"/>
    <a:srgbClr val="FFFFFF"/>
    <a:srgbClr val="62B01E"/>
    <a:srgbClr val="B6CEA7"/>
    <a:srgbClr val="4ABFA7"/>
    <a:srgbClr val="3987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D5E863-0213-1844-AE56-1FBBB6D30062}" v="23" dt="2019-09-20T07:21:51.650"/>
    <p1510:client id="{F159A401-BEB8-48B5-8E54-0542263B4BB1}" v="16" dt="2019-09-19T18:06:26.9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18" autoAdjust="0"/>
    <p:restoredTop sz="83822" autoAdjust="0"/>
  </p:normalViewPr>
  <p:slideViewPr>
    <p:cSldViewPr snapToGrid="0">
      <p:cViewPr varScale="1">
        <p:scale>
          <a:sx n="65" d="100"/>
          <a:sy n="65" d="100"/>
        </p:scale>
        <p:origin x="990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592"/>
    </p:cViewPr>
  </p:sorterViewPr>
  <p:notesViewPr>
    <p:cSldViewPr snapToGrid="0" showGuides="1">
      <p:cViewPr varScale="1">
        <p:scale>
          <a:sx n="118" d="100"/>
          <a:sy n="118" d="100"/>
        </p:scale>
        <p:origin x="4200" y="2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7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DF757-82CA-44BD-A578-F64066E6D44D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C9ECE-AD4F-4671-8B36-CAC953905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92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Robot- and industrial automation require human-like vision to operate in “our world”.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9ECE-AD4F-4671-8B36-CAC95390507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92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Tac = 12 x </a:t>
            </a:r>
            <a:r>
              <a:rPr lang="nb-NO" dirty="0" err="1"/>
              <a:t>Tshutter</a:t>
            </a:r>
            <a:r>
              <a:rPr lang="nb-NO" dirty="0"/>
              <a:t> +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9ECE-AD4F-4671-8B36-CAC9539050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89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9ECE-AD4F-4671-8B36-CAC9539050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11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Incuding</a:t>
            </a:r>
            <a:r>
              <a:rPr lang="nb-NO" dirty="0"/>
              <a:t> spatial </a:t>
            </a:r>
            <a:r>
              <a:rPr lang="nb-NO" dirty="0" err="1"/>
              <a:t>resolution</a:t>
            </a:r>
            <a:endParaRPr lang="nb-NO" dirty="0"/>
          </a:p>
          <a:p>
            <a:r>
              <a:rPr lang="nb-NO" dirty="0"/>
              <a:t>One per </a:t>
            </a:r>
            <a:r>
              <a:rPr lang="nb-NO" dirty="0" err="1"/>
              <a:t>model</a:t>
            </a:r>
            <a:r>
              <a:rPr lang="nb-NO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9ECE-AD4F-4671-8B36-CAC9539050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14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Incuding</a:t>
            </a:r>
            <a:r>
              <a:rPr lang="nb-NO" dirty="0"/>
              <a:t> spatial </a:t>
            </a:r>
            <a:r>
              <a:rPr lang="nb-NO" dirty="0" err="1"/>
              <a:t>resolution</a:t>
            </a:r>
            <a:endParaRPr lang="nb-NO" dirty="0"/>
          </a:p>
          <a:p>
            <a:r>
              <a:rPr lang="nb-NO" dirty="0"/>
              <a:t>One per </a:t>
            </a:r>
            <a:r>
              <a:rPr lang="nb-NO" dirty="0" err="1"/>
              <a:t>model</a:t>
            </a:r>
            <a:r>
              <a:rPr lang="nb-NO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9ECE-AD4F-4671-8B36-CAC95390507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331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Incuding</a:t>
            </a:r>
            <a:r>
              <a:rPr lang="nb-NO" dirty="0"/>
              <a:t> spatial </a:t>
            </a:r>
            <a:r>
              <a:rPr lang="nb-NO" dirty="0" err="1"/>
              <a:t>resolution</a:t>
            </a:r>
            <a:endParaRPr lang="nb-NO" dirty="0"/>
          </a:p>
          <a:p>
            <a:r>
              <a:rPr lang="nb-NO" dirty="0"/>
              <a:t>One per </a:t>
            </a:r>
            <a:r>
              <a:rPr lang="nb-NO" dirty="0" err="1"/>
              <a:t>model</a:t>
            </a:r>
            <a:r>
              <a:rPr lang="nb-NO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9ECE-AD4F-4671-8B36-CAC95390507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900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Incuding</a:t>
            </a:r>
            <a:r>
              <a:rPr lang="nb-NO" dirty="0"/>
              <a:t> spatial </a:t>
            </a:r>
            <a:r>
              <a:rPr lang="nb-NO" dirty="0" err="1"/>
              <a:t>resolution</a:t>
            </a:r>
            <a:endParaRPr lang="nb-NO" dirty="0"/>
          </a:p>
          <a:p>
            <a:r>
              <a:rPr lang="nb-NO" dirty="0"/>
              <a:t>One per </a:t>
            </a:r>
            <a:r>
              <a:rPr lang="nb-NO" dirty="0" err="1"/>
              <a:t>model</a:t>
            </a:r>
            <a:r>
              <a:rPr lang="nb-NO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9ECE-AD4F-4671-8B36-CAC95390507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39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Incuding</a:t>
            </a:r>
            <a:r>
              <a:rPr lang="nb-NO" dirty="0"/>
              <a:t> spatial </a:t>
            </a:r>
            <a:r>
              <a:rPr lang="nb-NO" dirty="0" err="1"/>
              <a:t>resolution</a:t>
            </a:r>
            <a:endParaRPr lang="nb-NO" dirty="0"/>
          </a:p>
          <a:p>
            <a:r>
              <a:rPr lang="nb-NO" dirty="0"/>
              <a:t>One per </a:t>
            </a:r>
            <a:r>
              <a:rPr lang="nb-NO" dirty="0" err="1"/>
              <a:t>model</a:t>
            </a:r>
            <a:r>
              <a:rPr lang="nb-NO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9ECE-AD4F-4671-8B36-CAC95390507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409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Incuding</a:t>
            </a:r>
            <a:r>
              <a:rPr lang="nb-NO" dirty="0"/>
              <a:t> spatial </a:t>
            </a:r>
            <a:r>
              <a:rPr lang="nb-NO" dirty="0" err="1"/>
              <a:t>resolution</a:t>
            </a:r>
            <a:endParaRPr lang="nb-NO" dirty="0"/>
          </a:p>
          <a:p>
            <a:r>
              <a:rPr lang="nb-NO" dirty="0"/>
              <a:t>One per </a:t>
            </a:r>
            <a:r>
              <a:rPr lang="nb-NO" dirty="0" err="1"/>
              <a:t>model</a:t>
            </a:r>
            <a:r>
              <a:rPr lang="nb-NO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9ECE-AD4F-4671-8B36-CAC95390507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516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Measuing</a:t>
            </a:r>
            <a:r>
              <a:rPr lang="nb-NO" dirty="0"/>
              <a:t> 5x 20mm </a:t>
            </a:r>
            <a:r>
              <a:rPr lang="nb-NO" dirty="0" err="1"/>
              <a:t>squares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9ECE-AD4F-4671-8B36-CAC95390507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399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3x </a:t>
            </a:r>
            <a:r>
              <a:rPr lang="nb-NO" dirty="0" err="1"/>
              <a:t>reference</a:t>
            </a:r>
            <a:r>
              <a:rPr lang="nb-NO" dirty="0"/>
              <a:t> scenes </a:t>
            </a:r>
            <a:r>
              <a:rPr lang="nb-NO" dirty="0" err="1"/>
              <a:t>with</a:t>
            </a:r>
            <a:r>
              <a:rPr lang="nb-NO" dirty="0"/>
              <a:t> settings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9ECE-AD4F-4671-8B36-CAC95390507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3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3D</a:t>
            </a:r>
          </a:p>
          <a:p>
            <a:r>
              <a:rPr lang="en-US" dirty="0"/>
              <a:t>Color</a:t>
            </a:r>
          </a:p>
          <a:p>
            <a:r>
              <a:rPr lang="en-US" dirty="0"/>
              <a:t>High dynamic range</a:t>
            </a:r>
          </a:p>
          <a:p>
            <a:r>
              <a:rPr lang="en-US" dirty="0"/>
              <a:t>Accurate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9ECE-AD4F-4671-8B36-CAC95390507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8907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Zivid</a:t>
            </a:r>
            <a:r>
              <a:rPr lang="en-US" dirty="0"/>
              <a:t> provides</a:t>
            </a:r>
          </a:p>
          <a:p>
            <a:endParaRPr lang="en-US" dirty="0"/>
          </a:p>
          <a:p>
            <a:pPr marL="185766" indent="-185766">
              <a:buFontTx/>
              <a:buChar char="-"/>
            </a:pPr>
            <a:r>
              <a:rPr lang="en-US" dirty="0" err="1"/>
              <a:t>Zivid</a:t>
            </a:r>
            <a:r>
              <a:rPr lang="en-US" dirty="0"/>
              <a:t> One 3D color camera</a:t>
            </a:r>
          </a:p>
          <a:p>
            <a:pPr marL="185766" indent="-185766">
              <a:buFontTx/>
              <a:buChar char="-"/>
            </a:pPr>
            <a:r>
              <a:rPr lang="en-US" dirty="0" err="1"/>
              <a:t>Zivid</a:t>
            </a:r>
            <a:r>
              <a:rPr lang="en-US" dirty="0"/>
              <a:t> API - drivers that produce a hi-res point cloud with color info</a:t>
            </a:r>
          </a:p>
          <a:p>
            <a:pPr marL="185766" indent="-185766">
              <a:buFontTx/>
              <a:buChar char="-"/>
            </a:pPr>
            <a:r>
              <a:rPr lang="en-US" dirty="0" err="1"/>
              <a:t>Zivid</a:t>
            </a:r>
            <a:r>
              <a:rPr lang="en-US" dirty="0"/>
              <a:t> Studio – GUI to view, measure and optimize settings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9ECE-AD4F-4671-8B36-CAC95390507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941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9ECE-AD4F-4671-8B36-CAC95390507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17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9ECE-AD4F-4671-8B36-CAC95390507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6934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9ECE-AD4F-4671-8B36-CAC95390507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020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9ECE-AD4F-4671-8B36-CAC95390507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24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9ECE-AD4F-4671-8B36-CAC9539050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77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Accuracy</a:t>
            </a:r>
            <a:endParaRPr lang="nb-NO" dirty="0"/>
          </a:p>
          <a:p>
            <a:endParaRPr lang="nb-NO" dirty="0"/>
          </a:p>
          <a:p>
            <a:r>
              <a:rPr lang="nb-NO" dirty="0"/>
              <a:t>Zivid One+ M at D = 600mm, La = 200 lux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9ECE-AD4F-4671-8B36-CAC9539050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97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+ </a:t>
            </a:r>
            <a:r>
              <a:rPr lang="nb-NO" dirty="0" err="1"/>
              <a:t>precision</a:t>
            </a:r>
            <a:endParaRPr lang="nb-NO" dirty="0"/>
          </a:p>
          <a:p>
            <a:r>
              <a:rPr lang="nb-NO" dirty="0"/>
              <a:t>+ </a:t>
            </a:r>
            <a:r>
              <a:rPr lang="nb-NO" dirty="0" err="1"/>
              <a:t>key</a:t>
            </a:r>
            <a:r>
              <a:rPr lang="nb-NO" dirty="0"/>
              <a:t> </a:t>
            </a:r>
            <a:r>
              <a:rPr lang="nb-NO" dirty="0" err="1"/>
              <a:t>applications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9ECE-AD4F-4671-8B36-CAC9539050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144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9ECE-AD4F-4671-8B36-CAC9539050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49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9ECE-AD4F-4671-8B36-CAC9539050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276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9ECE-AD4F-4671-8B36-CAC9539050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63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Aperture</a:t>
            </a:r>
            <a:endParaRPr lang="nb-NO" dirty="0"/>
          </a:p>
          <a:p>
            <a:r>
              <a:rPr lang="nb-NO" dirty="0" err="1"/>
              <a:t>Shutter</a:t>
            </a:r>
            <a:r>
              <a:rPr lang="nb-NO" dirty="0"/>
              <a:t> speed</a:t>
            </a:r>
          </a:p>
          <a:p>
            <a:r>
              <a:rPr lang="nb-NO" dirty="0"/>
              <a:t>Imager </a:t>
            </a:r>
            <a:r>
              <a:rPr lang="nb-NO" dirty="0" err="1"/>
              <a:t>gain</a:t>
            </a:r>
            <a:r>
              <a:rPr lang="nb-NO" dirty="0"/>
              <a:t> (</a:t>
            </a:r>
            <a:r>
              <a:rPr lang="nb-NO" dirty="0" err="1"/>
              <a:t>version</a:t>
            </a:r>
            <a:r>
              <a:rPr lang="nb-NO" dirty="0"/>
              <a:t> v1.3)</a:t>
            </a:r>
          </a:p>
          <a:p>
            <a:r>
              <a:rPr lang="nb-NO" dirty="0" err="1"/>
              <a:t>Projection</a:t>
            </a:r>
            <a:r>
              <a:rPr lang="nb-NO" dirty="0"/>
              <a:t> </a:t>
            </a:r>
            <a:r>
              <a:rPr lang="nb-NO" dirty="0" err="1"/>
              <a:t>brightness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9ECE-AD4F-4671-8B36-CAC9539050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10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EC414F-196B-724C-8A30-E3ABB3BABDCA}"/>
              </a:ext>
            </a:extLst>
          </p:cNvPr>
          <p:cNvSpPr/>
          <p:nvPr userDrawn="1"/>
        </p:nvSpPr>
        <p:spPr>
          <a:xfrm>
            <a:off x="0" y="2715768"/>
            <a:ext cx="12192000" cy="2889504"/>
          </a:xfrm>
          <a:prstGeom prst="rect">
            <a:avLst/>
          </a:prstGeom>
          <a:solidFill>
            <a:srgbClr val="03B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77BBBD9-0B04-0048-B9BE-A3C7269FC987}"/>
              </a:ext>
            </a:extLst>
          </p:cNvPr>
          <p:cNvGrpSpPr/>
          <p:nvPr userDrawn="1"/>
        </p:nvGrpSpPr>
        <p:grpSpPr>
          <a:xfrm>
            <a:off x="0" y="2935062"/>
            <a:ext cx="76782" cy="863382"/>
            <a:chOff x="0" y="434928"/>
            <a:chExt cx="76782" cy="863382"/>
          </a:xfrm>
          <a:solidFill>
            <a:schemeClr val="bg1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E74077-F7C9-104A-A592-2F57F20C73C6}"/>
                </a:ext>
              </a:extLst>
            </p:cNvPr>
            <p:cNvSpPr/>
            <p:nvPr userDrawn="1"/>
          </p:nvSpPr>
          <p:spPr>
            <a:xfrm>
              <a:off x="0" y="434928"/>
              <a:ext cx="76782" cy="1380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9418447-BD03-1649-BF8B-F0A8164AEC59}"/>
                </a:ext>
              </a:extLst>
            </p:cNvPr>
            <p:cNvSpPr/>
            <p:nvPr userDrawn="1"/>
          </p:nvSpPr>
          <p:spPr>
            <a:xfrm>
              <a:off x="0" y="676704"/>
              <a:ext cx="76782" cy="1380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6BE1014-BAF9-F345-915F-66535217D365}"/>
                </a:ext>
              </a:extLst>
            </p:cNvPr>
            <p:cNvSpPr/>
            <p:nvPr userDrawn="1"/>
          </p:nvSpPr>
          <p:spPr>
            <a:xfrm>
              <a:off x="0" y="918480"/>
              <a:ext cx="76782" cy="1380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EDB8B1D-FD42-D544-83BA-EC2969EE9F6C}"/>
                </a:ext>
              </a:extLst>
            </p:cNvPr>
            <p:cNvSpPr/>
            <p:nvPr userDrawn="1"/>
          </p:nvSpPr>
          <p:spPr>
            <a:xfrm>
              <a:off x="0" y="1160255"/>
              <a:ext cx="76782" cy="1380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3325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6874F14-909C-D741-AEB5-75F0515BAF5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46511152"/>
              </p:ext>
            </p:extLst>
          </p:nvPr>
        </p:nvGraphicFramePr>
        <p:xfrm>
          <a:off x="838200" y="2280591"/>
          <a:ext cx="10658708" cy="27793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4677">
                  <a:extLst>
                    <a:ext uri="{9D8B030D-6E8A-4147-A177-3AD203B41FA5}">
                      <a16:colId xmlns:a16="http://schemas.microsoft.com/office/drawing/2014/main" val="2359296472"/>
                    </a:ext>
                  </a:extLst>
                </a:gridCol>
                <a:gridCol w="2664677">
                  <a:extLst>
                    <a:ext uri="{9D8B030D-6E8A-4147-A177-3AD203B41FA5}">
                      <a16:colId xmlns:a16="http://schemas.microsoft.com/office/drawing/2014/main" val="2651520941"/>
                    </a:ext>
                  </a:extLst>
                </a:gridCol>
                <a:gridCol w="2664677">
                  <a:extLst>
                    <a:ext uri="{9D8B030D-6E8A-4147-A177-3AD203B41FA5}">
                      <a16:colId xmlns:a16="http://schemas.microsoft.com/office/drawing/2014/main" val="770647327"/>
                    </a:ext>
                  </a:extLst>
                </a:gridCol>
                <a:gridCol w="2664677">
                  <a:extLst>
                    <a:ext uri="{9D8B030D-6E8A-4147-A177-3AD203B41FA5}">
                      <a16:colId xmlns:a16="http://schemas.microsoft.com/office/drawing/2014/main" val="15772059"/>
                    </a:ext>
                  </a:extLst>
                </a:gridCol>
              </a:tblGrid>
              <a:tr h="132308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4800" b="0" i="0" dirty="0">
                          <a:solidFill>
                            <a:schemeClr val="tx1"/>
                          </a:solidFill>
                          <a:latin typeface="Gotham Light" pitchFamily="2" charset="0"/>
                          <a:cs typeface="Gotham Light" pitchFamily="2" charset="0"/>
                        </a:rPr>
                        <a:t>X</a:t>
                      </a:r>
                    </a:p>
                  </a:txBody>
                  <a:tcPr anchor="ctr"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4800" b="0" i="0" dirty="0">
                          <a:solidFill>
                            <a:schemeClr val="tx1"/>
                          </a:solidFill>
                          <a:latin typeface="Gotham Light" pitchFamily="2" charset="0"/>
                          <a:cs typeface="Gotham Light" pitchFamily="2" charset="0"/>
                        </a:rPr>
                        <a:t>Y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4800" b="0" i="0" dirty="0">
                          <a:solidFill>
                            <a:schemeClr val="tx1"/>
                          </a:solidFill>
                          <a:latin typeface="Gotham Light" pitchFamily="2" charset="0"/>
                          <a:cs typeface="Gotham Light" pitchFamily="2" charset="0"/>
                        </a:rPr>
                        <a:t>Z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4800" b="0" i="0" dirty="0">
                          <a:solidFill>
                            <a:schemeClr val="tx1"/>
                          </a:solidFill>
                          <a:latin typeface="Gotham Light" pitchFamily="2" charset="0"/>
                          <a:cs typeface="Gotham Light" pitchFamily="2" charset="0"/>
                        </a:rPr>
                        <a:t>w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211571"/>
                  </a:ext>
                </a:extLst>
              </a:tr>
              <a:tr h="14562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otham Light" pitchFamily="2" charset="0"/>
                          <a:ea typeface="+mn-ea"/>
                          <a:cs typeface="Gotham Light" pitchFamily="2" charset="0"/>
                        </a:rPr>
                        <a:t>X Text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Gotham Light" pitchFamily="2" charset="0"/>
                        <a:ea typeface="+mn-ea"/>
                        <a:cs typeface="Gotham Light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Sub heading 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Sub heading 2</a:t>
                      </a:r>
                    </a:p>
                  </a:txBody>
                  <a:tcPr>
                    <a:lnL>
                      <a:noFill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otham Light" pitchFamily="2" charset="0"/>
                          <a:ea typeface="+mn-ea"/>
                          <a:cs typeface="Gotham Light" pitchFamily="2" charset="0"/>
                        </a:rPr>
                        <a:t>Y Text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Gotham Light" pitchFamily="2" charset="0"/>
                        <a:ea typeface="+mn-ea"/>
                        <a:cs typeface="Gotham Light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Sub heading 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Sub heading 2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otham Light" pitchFamily="2" charset="0"/>
                          <a:ea typeface="+mn-ea"/>
                          <a:cs typeface="Gotham Light" pitchFamily="2" charset="0"/>
                        </a:rPr>
                        <a:t>Z Text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Sub heading 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Sub heading 2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Gotham Light" pitchFamily="2" charset="0"/>
                          <a:ea typeface="+mn-ea"/>
                          <a:cs typeface="Gotham Light" pitchFamily="2" charset="0"/>
                        </a:rPr>
                        <a:t>W Text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Gotham Light" pitchFamily="2" charset="0"/>
                        <a:ea typeface="+mn-ea"/>
                        <a:cs typeface="Gotham Light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Sub heading 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Sub heading 2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3727961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9F125A47-8C2C-7E4B-AB59-8042027AD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5201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691E65A-B5A1-4346-A1B6-31EFEC5B6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4500"/>
            <a:ext cx="10515600" cy="44824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5EB5EDF-8436-204D-94E9-7D7B1F5E20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201738"/>
            <a:ext cx="10515600" cy="338137"/>
          </a:xfrm>
        </p:spPr>
        <p:txBody>
          <a:bodyPr>
            <a:noAutofit/>
          </a:bodyPr>
          <a:lstStyle>
            <a:lvl1pPr marL="12600" indent="0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6980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2pPr>
            <a:lvl3pPr marL="92700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3pPr>
            <a:lvl4pPr marL="138420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4pPr>
            <a:lvl5pPr marL="1841400" indent="0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D6CEB15-91AD-8646-9791-4B72CDA7F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7181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BCC141-803C-864F-89B6-08C38E4DD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7130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4EE44-207B-8C4D-8272-B49681327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32465"/>
            <a:ext cx="10515600" cy="99128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Quote Text</a:t>
            </a:r>
          </a:p>
        </p:txBody>
      </p:sp>
    </p:spTree>
    <p:extLst>
      <p:ext uri="{BB962C8B-B14F-4D97-AF65-F5344CB8AC3E}">
        <p14:creationId xmlns:p14="http://schemas.microsoft.com/office/powerpoint/2010/main" val="1481070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BABEF-8A17-4BD4-9C0D-2C7AF452B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F7B5B8-D30A-4334-9AF4-608D222707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88531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92BC1-8B81-4867-9E32-A7AF66C81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F18D41-CCA2-C847-B183-C46ABE302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4393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0DFF8-51D6-4542-96F8-EB89BE2E5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2195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10EEE-5E7A-4CF1-AC4D-6BA463A8F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21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3415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6612-6FC7-4D6B-8E4E-7AE0A50B19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4500"/>
            <a:ext cx="5181600" cy="44824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CA5A7-16C5-47AB-8024-8A36EF6BA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4500"/>
            <a:ext cx="5181600" cy="44824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5B5FB2-93C8-B449-8495-6E55A0BD7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3624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D1512-DECE-41F7-806A-7F6C1D66D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1878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ECAAAB-5347-49D6-A5DB-5D9948259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AB508D-5B1A-49C2-97FA-2E0041E57A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1878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34F260-8108-4C46-ABE1-06E73623EB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38F63F-A6DC-814A-88FE-A8CD0D1CD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8739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4A72C4-6B1E-0442-9747-24DDAF159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4491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64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33DC6-164B-4BE0-BFEB-B80EA7AB9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94500"/>
            <a:ext cx="10515600" cy="4482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nb-NO"/>
              <a:t>S</a:t>
            </a:r>
            <a:r>
              <a:rPr lang="en-US" err="1"/>
              <a:t>ixt</a:t>
            </a:r>
            <a:r>
              <a:rPr lang="en-US"/>
              <a:t> level</a:t>
            </a:r>
          </a:p>
          <a:p>
            <a:pPr lvl="6"/>
            <a:r>
              <a:rPr lang="nb-NO"/>
              <a:t>Seventh level</a:t>
            </a:r>
          </a:p>
          <a:p>
            <a:pPr lvl="7"/>
            <a:r>
              <a:rPr lang="nb-NO"/>
              <a:t>Eight level</a:t>
            </a:r>
          </a:p>
          <a:p>
            <a:pPr lvl="8"/>
            <a:r>
              <a:rPr lang="nb-NO"/>
              <a:t>Ninth level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66BAF4-AED7-B744-A353-2093537D47C6}"/>
              </a:ext>
            </a:extLst>
          </p:cNvPr>
          <p:cNvSpPr txBox="1"/>
          <p:nvPr userDrawn="1"/>
        </p:nvSpPr>
        <p:spPr>
          <a:xfrm>
            <a:off x="76782" y="6633097"/>
            <a:ext cx="226983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AF2D8D90-3D0E-DC4C-BBC1-A09D8D6A83FC}" type="slidenum">
              <a:rPr kumimoji="0" lang="en-US" sz="800" b="1" i="0" u="none" strike="noStrike" cap="none" spc="0" normalizeH="0" baseline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FillTx/>
                <a:latin typeface="Gotham Thin" pitchFamily="50" charset="0"/>
                <a:ea typeface="+mj-ea"/>
                <a:cs typeface="+mj-cs"/>
                <a:sym typeface="Gotham Thin"/>
              </a:rPr>
              <a:t>‹#›</a:t>
            </a:fld>
            <a:endParaRPr kumimoji="0" lang="en-US" sz="800" b="1" i="0" u="none" strike="noStrike" cap="none" spc="0" normalizeH="0" baseline="0" dirty="0">
              <a:ln>
                <a:noFill/>
              </a:ln>
              <a:solidFill>
                <a:schemeClr val="accent5">
                  <a:lumMod val="90000"/>
                </a:schemeClr>
              </a:solidFill>
              <a:effectLst/>
              <a:uFillTx/>
              <a:latin typeface="Gotham Thin" pitchFamily="50" charset="0"/>
              <a:ea typeface="+mj-ea"/>
              <a:cs typeface="+mj-cs"/>
              <a:sym typeface="Gotham Thin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5C68A6-7E16-CD44-971F-AF8499C7EF75}"/>
              </a:ext>
            </a:extLst>
          </p:cNvPr>
          <p:cNvGrpSpPr/>
          <p:nvPr userDrawn="1"/>
        </p:nvGrpSpPr>
        <p:grpSpPr>
          <a:xfrm>
            <a:off x="0" y="434928"/>
            <a:ext cx="76782" cy="863382"/>
            <a:chOff x="0" y="434928"/>
            <a:chExt cx="76782" cy="863382"/>
          </a:xfrm>
          <a:solidFill>
            <a:schemeClr val="accent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A3E3B25-CD26-6A48-B327-C23BB0877F33}"/>
                </a:ext>
              </a:extLst>
            </p:cNvPr>
            <p:cNvSpPr/>
            <p:nvPr userDrawn="1"/>
          </p:nvSpPr>
          <p:spPr>
            <a:xfrm>
              <a:off x="0" y="434928"/>
              <a:ext cx="76782" cy="1380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433019E-58EF-2A49-85D9-D59915280848}"/>
                </a:ext>
              </a:extLst>
            </p:cNvPr>
            <p:cNvSpPr/>
            <p:nvPr userDrawn="1"/>
          </p:nvSpPr>
          <p:spPr>
            <a:xfrm>
              <a:off x="0" y="676704"/>
              <a:ext cx="76782" cy="1380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E5CC7C6-40CF-B647-B32C-85E2B03E240D}"/>
                </a:ext>
              </a:extLst>
            </p:cNvPr>
            <p:cNvSpPr/>
            <p:nvPr userDrawn="1"/>
          </p:nvSpPr>
          <p:spPr>
            <a:xfrm>
              <a:off x="0" y="918480"/>
              <a:ext cx="76782" cy="1380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EE3EAC0-CE5A-EA4E-ABD8-D4F6FBEC4C19}"/>
                </a:ext>
              </a:extLst>
            </p:cNvPr>
            <p:cNvSpPr/>
            <p:nvPr userDrawn="1"/>
          </p:nvSpPr>
          <p:spPr>
            <a:xfrm>
              <a:off x="0" y="1160255"/>
              <a:ext cx="76782" cy="1380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</a:t>
              </a:r>
            </a:p>
          </p:txBody>
        </p:sp>
      </p:grp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F6D499F7-7419-BE45-BC37-24D52EF4C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260"/>
            <a:ext cx="10515600" cy="755258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383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61" r:id="rId3"/>
    <p:sldLayoutId id="2147483662" r:id="rId4"/>
    <p:sldLayoutId id="2147483665" r:id="rId5"/>
    <p:sldLayoutId id="2147483667" r:id="rId6"/>
    <p:sldLayoutId id="2147483668" r:id="rId7"/>
    <p:sldLayoutId id="2147483669" r:id="rId8"/>
    <p:sldLayoutId id="2147483670" r:id="rId9"/>
    <p:sldLayoutId id="2147483684" r:id="rId10"/>
    <p:sldLayoutId id="2147483686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Gotham Light" pitchFamily="2" charset="0"/>
          <a:ea typeface="+mj-ea"/>
          <a:cs typeface="+mj-cs"/>
        </a:defRPr>
      </a:lvl1pPr>
    </p:titleStyle>
    <p:bodyStyle>
      <a:lvl1pPr marL="228600" indent="-2160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accent3"/>
          </a:solidFill>
          <a:latin typeface="Gotham Book" panose="02000604040000020004" pitchFamily="2" charset="0"/>
          <a:ea typeface="+mn-ea"/>
          <a:cs typeface="+mn-cs"/>
        </a:defRPr>
      </a:lvl1pPr>
      <a:lvl2pPr marL="685800" indent="-2160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accent3"/>
          </a:solidFill>
          <a:latin typeface="Gotham Book" panose="02000604040000020004" pitchFamily="2" charset="0"/>
          <a:ea typeface="+mn-ea"/>
          <a:cs typeface="+mn-cs"/>
        </a:defRPr>
      </a:lvl2pPr>
      <a:lvl3pPr marL="1143000" indent="-2160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accent3"/>
          </a:solidFill>
          <a:latin typeface="Gotham Book" panose="02000604040000020004" pitchFamily="2" charset="0"/>
          <a:ea typeface="+mn-ea"/>
          <a:cs typeface="+mn-cs"/>
        </a:defRPr>
      </a:lvl3pPr>
      <a:lvl4pPr marL="1600200" indent="-2160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600" b="0" i="0" kern="1200">
          <a:solidFill>
            <a:schemeClr val="accent3"/>
          </a:solidFill>
          <a:latin typeface="Gotham Book" panose="02000604040000020004" pitchFamily="2" charset="0"/>
          <a:ea typeface="+mn-ea"/>
          <a:cs typeface="+mn-cs"/>
        </a:defRPr>
      </a:lvl4pPr>
      <a:lvl5pPr marL="2057400" indent="-2160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400" b="0" i="0" kern="1200">
          <a:solidFill>
            <a:schemeClr val="accent3"/>
          </a:solidFill>
          <a:latin typeface="Gotham Book" panose="02000604040000020004" pitchFamily="2" charset="0"/>
          <a:ea typeface="+mn-ea"/>
          <a:cs typeface="+mn-cs"/>
        </a:defRPr>
      </a:lvl5pPr>
      <a:lvl6pPr marL="2514600" indent="-2160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200" b="0" i="0" kern="1200">
          <a:solidFill>
            <a:schemeClr val="accent3"/>
          </a:solidFill>
          <a:latin typeface="Gotham Book" panose="02000604040000020004" pitchFamily="2" charset="0"/>
          <a:ea typeface="+mn-ea"/>
          <a:cs typeface="+mn-cs"/>
        </a:defRPr>
      </a:lvl6pPr>
      <a:lvl7pPr marL="2971800" indent="-2160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200" b="0" i="0" kern="1200">
          <a:solidFill>
            <a:schemeClr val="accent3"/>
          </a:solidFill>
          <a:latin typeface="Gotham Book" panose="02000604040000020004" pitchFamily="2" charset="0"/>
          <a:ea typeface="+mn-ea"/>
          <a:cs typeface="+mn-cs"/>
        </a:defRPr>
      </a:lvl7pPr>
      <a:lvl8pPr marL="3429000" indent="-2160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200" b="0" i="0" kern="1200">
          <a:solidFill>
            <a:schemeClr val="accent3"/>
          </a:solidFill>
          <a:latin typeface="Gotham Book" panose="02000604040000020004" pitchFamily="2" charset="0"/>
          <a:ea typeface="+mn-ea"/>
          <a:cs typeface="+mn-cs"/>
        </a:defRPr>
      </a:lvl8pPr>
      <a:lvl9pPr marL="3886200" indent="-2160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200" b="0" i="0" kern="1200">
          <a:solidFill>
            <a:schemeClr val="accent3"/>
          </a:solidFill>
          <a:latin typeface="Gotham Book" panose="02000604040000020004" pitchFamily="2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tiff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gif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ivid.com/images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ivid.com/start" TargetMode="External"/><Relationship Id="rId7" Type="http://schemas.openxmlformats.org/officeDocument/2006/relationships/hyperlink" Target="http://www.zivid.com/order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zivid.com/schedule-a-free-zivid-demo" TargetMode="External"/><Relationship Id="rId5" Type="http://schemas.openxmlformats.org/officeDocument/2006/relationships/hyperlink" Target="https://www.zivid.com/images" TargetMode="External"/><Relationship Id="rId4" Type="http://schemas.openxmlformats.org/officeDocument/2006/relationships/hyperlink" Target="https://www.zivid.com/downloads#doc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0307A7-1CE7-6742-B8B9-5C0DDCD89618}"/>
              </a:ext>
            </a:extLst>
          </p:cNvPr>
          <p:cNvSpPr txBox="1">
            <a:spLocks/>
          </p:cNvSpPr>
          <p:nvPr/>
        </p:nvSpPr>
        <p:spPr>
          <a:xfrm>
            <a:off x="1379220" y="2331720"/>
            <a:ext cx="6576060" cy="3739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 lvl="0" algn="l">
              <a:lnSpc>
                <a:spcPct val="120000"/>
              </a:lnSpc>
              <a:spcBef>
                <a:spcPts val="0"/>
              </a:spcBef>
            </a:pPr>
            <a:endParaRPr lang="en-GB" sz="2000" dirty="0">
              <a:latin typeface="+mj-lt"/>
              <a:cs typeface="Gotham Book" pitchFamily="2" charset="0"/>
            </a:endParaRPr>
          </a:p>
          <a:p>
            <a:pPr algn="l">
              <a:lnSpc>
                <a:spcPct val="120000"/>
              </a:lnSpc>
            </a:pPr>
            <a:r>
              <a:rPr lang="en-GB" sz="4800" dirty="0">
                <a:latin typeface="+mj-lt"/>
                <a:cs typeface="Gotham Book" pitchFamily="2" charset="0"/>
              </a:rPr>
              <a:t>Zivid One</a:t>
            </a:r>
            <a:r>
              <a:rPr lang="en-GB" sz="4800" baseline="30000" dirty="0">
                <a:solidFill>
                  <a:schemeClr val="accent1"/>
                </a:solidFill>
                <a:latin typeface="+mj-lt"/>
                <a:cs typeface="Gotham Book" pitchFamily="2" charset="0"/>
              </a:rPr>
              <a:t>+</a:t>
            </a:r>
          </a:p>
          <a:p>
            <a:pPr algn="l">
              <a:lnSpc>
                <a:spcPct val="120000"/>
              </a:lnSpc>
            </a:pPr>
            <a:r>
              <a:rPr lang="en-GB" sz="24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cs typeface="Gotham Book" pitchFamily="2" charset="0"/>
              </a:rPr>
              <a:t>3D cameras</a:t>
            </a:r>
          </a:p>
          <a:p>
            <a:pPr algn="l">
              <a:lnSpc>
                <a:spcPct val="120000"/>
              </a:lnSpc>
            </a:pPr>
            <a:endParaRPr lang="en-GB" sz="1600" dirty="0">
              <a:solidFill>
                <a:prstClr val="white">
                  <a:lumMod val="50000"/>
                </a:prstClr>
              </a:solidFill>
              <a:latin typeface="Gotham Book" pitchFamily="2" charset="0"/>
              <a:cs typeface="Gotham Book" pitchFamily="2" charset="0"/>
            </a:endParaRPr>
          </a:p>
          <a:p>
            <a:pPr algn="l">
              <a:lnSpc>
                <a:spcPct val="120000"/>
              </a:lnSpc>
            </a:pPr>
            <a:endParaRPr lang="en-GB" sz="1600" dirty="0">
              <a:solidFill>
                <a:prstClr val="white">
                  <a:lumMod val="50000"/>
                </a:prstClr>
              </a:solidFill>
              <a:latin typeface="Gotham Book" pitchFamily="2" charset="0"/>
              <a:cs typeface="Gotham Book" pitchFamily="2" charset="0"/>
            </a:endParaRPr>
          </a:p>
          <a:p>
            <a:pPr algn="l">
              <a:lnSpc>
                <a:spcPct val="120000"/>
              </a:lnSpc>
            </a:pPr>
            <a:endParaRPr lang="en-GB" dirty="0">
              <a:latin typeface="+mj-lt"/>
              <a:cs typeface="Gotham Boo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4A47F5-B707-0644-8589-999E0B340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443" y="2331720"/>
            <a:ext cx="57150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98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34400-5E17-0F4F-A307-0D04F374D4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cs typeface="Gotham Book" pitchFamily="2" charset="0"/>
              </a:rPr>
              <a:t>Medium to large objects – standard EU/US pallets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D55330-C833-1A41-ABBB-E08BF1632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Zivid One</a:t>
            </a:r>
            <a:r>
              <a:rPr lang="en-US" b="1" baseline="30000" dirty="0"/>
              <a:t>+</a:t>
            </a:r>
            <a:r>
              <a:rPr lang="en-US" dirty="0"/>
              <a:t> 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20C3046-2525-6543-A842-0368B3893D58}"/>
              </a:ext>
            </a:extLst>
          </p:cNvPr>
          <p:cNvSpPr txBox="1">
            <a:spLocks/>
          </p:cNvSpPr>
          <p:nvPr/>
        </p:nvSpPr>
        <p:spPr>
          <a:xfrm>
            <a:off x="838199" y="1927992"/>
            <a:ext cx="3822017" cy="15010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000" dirty="0">
                <a:latin typeface="+mj-lt"/>
                <a:cs typeface="Gotham Book" pitchFamily="2" charset="0"/>
              </a:rPr>
              <a:t>Field of view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843 x 530 mm at 1.2 m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2069 x 1310 mm at 3.0 m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ea typeface="+mn-ea"/>
                <a:cs typeface="Gotham Book" pitchFamily="2" charset="0"/>
              </a:rPr>
              <a:t>1.2 to 2.6 m optimal working distance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7F7F7F"/>
                </a:solidFill>
                <a:latin typeface="Gotham Book" pitchFamily="2" charset="0"/>
                <a:ea typeface="+mn-ea"/>
                <a:cs typeface="Gotham Book" pitchFamily="2" charset="0"/>
              </a:rPr>
              <a:t>Full overlap between 0.8 to 2.5 m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42C101A-1061-AA40-BC45-3965EE22E7D9}"/>
              </a:ext>
            </a:extLst>
          </p:cNvPr>
          <p:cNvSpPr txBox="1">
            <a:spLocks/>
          </p:cNvSpPr>
          <p:nvPr/>
        </p:nvSpPr>
        <p:spPr>
          <a:xfrm>
            <a:off x="838198" y="3561141"/>
            <a:ext cx="3822017" cy="948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000" dirty="0">
                <a:latin typeface="+mj-lt"/>
                <a:cs typeface="Gotham Book" pitchFamily="2" charset="0"/>
              </a:rPr>
              <a:t>Spatial resolution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0.45 mm at 1.2 m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0.96 mm at 2.6 m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1.11 mm at 3.0 m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1F794E-B017-6A4D-9766-FE92C15E5A1B}"/>
              </a:ext>
            </a:extLst>
          </p:cNvPr>
          <p:cNvSpPr txBox="1">
            <a:spLocks/>
          </p:cNvSpPr>
          <p:nvPr/>
        </p:nvSpPr>
        <p:spPr>
          <a:xfrm>
            <a:off x="838197" y="4846320"/>
            <a:ext cx="3822017" cy="13853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000" dirty="0">
                <a:latin typeface="+mj-lt"/>
                <a:cs typeface="Gotham Book" pitchFamily="2" charset="0"/>
              </a:rPr>
              <a:t>Point precision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225 µm at 1.2 m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cs typeface="Gotham Book" pitchFamily="2" charset="0"/>
              </a:rPr>
              <a:t>1630 µm at 2.6 m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cs typeface="Gotham Book" pitchFamily="2" charset="0"/>
              </a:rPr>
              <a:t>2500 µm at 3.0 m</a:t>
            </a:r>
          </a:p>
          <a:p>
            <a:pPr>
              <a:lnSpc>
                <a:spcPct val="150000"/>
              </a:lnSpc>
            </a:pPr>
            <a:endParaRPr lang="en-US" sz="1200" dirty="0">
              <a:solidFill>
                <a:prstClr val="white">
                  <a:lumMod val="50000"/>
                </a:prstClr>
              </a:solidFill>
              <a:latin typeface="Gotham Book" pitchFamily="2" charset="0"/>
              <a:cs typeface="Gotham Book" pitchFamily="2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01A397D-4882-064D-B6BA-3B3FF1607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2253" y="1724090"/>
            <a:ext cx="6808873" cy="395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74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7311E-81CF-5642-B1BD-644A3E775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Zivid One</a:t>
            </a:r>
            <a:r>
              <a:rPr lang="en-US" b="1" baseline="30000" dirty="0"/>
              <a:t>+</a:t>
            </a:r>
            <a:endParaRPr lang="en-GB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E0F4E46-7540-C942-BBB6-B436F445DA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7638704"/>
              </p:ext>
            </p:extLst>
          </p:nvPr>
        </p:nvGraphicFramePr>
        <p:xfrm>
          <a:off x="2916820" y="2048718"/>
          <a:ext cx="8436980" cy="32909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40912">
                  <a:extLst>
                    <a:ext uri="{9D8B030D-6E8A-4147-A177-3AD203B41FA5}">
                      <a16:colId xmlns:a16="http://schemas.microsoft.com/office/drawing/2014/main" val="3220212643"/>
                    </a:ext>
                  </a:extLst>
                </a:gridCol>
                <a:gridCol w="284170">
                  <a:extLst>
                    <a:ext uri="{9D8B030D-6E8A-4147-A177-3AD203B41FA5}">
                      <a16:colId xmlns:a16="http://schemas.microsoft.com/office/drawing/2014/main" val="24970835"/>
                    </a:ext>
                  </a:extLst>
                </a:gridCol>
                <a:gridCol w="2748867">
                  <a:extLst>
                    <a:ext uri="{9D8B030D-6E8A-4147-A177-3AD203B41FA5}">
                      <a16:colId xmlns:a16="http://schemas.microsoft.com/office/drawing/2014/main" val="2359296472"/>
                    </a:ext>
                  </a:extLst>
                </a:gridCol>
                <a:gridCol w="2163031">
                  <a:extLst>
                    <a:ext uri="{9D8B030D-6E8A-4147-A177-3AD203B41FA5}">
                      <a16:colId xmlns:a16="http://schemas.microsoft.com/office/drawing/2014/main" val="2374674640"/>
                    </a:ext>
                  </a:extLst>
                </a:gridCol>
              </a:tblGrid>
              <a:tr h="822747">
                <a:tc>
                  <a:txBody>
                    <a:bodyPr/>
                    <a:lstStyle/>
                    <a:p>
                      <a:pPr algn="r"/>
                      <a:r>
                        <a:rPr lang="en-GB" sz="2000" b="0" i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Aperture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 sz="3600" b="0" i="0" dirty="0">
                        <a:solidFill>
                          <a:schemeClr val="accent1"/>
                        </a:solidFill>
                        <a:latin typeface="Gotham Extra Light" pitchFamily="2" charset="0"/>
                        <a:cs typeface="Gotham Extra Ligh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GB" sz="2000" b="0" i="0" dirty="0">
                          <a:solidFill>
                            <a:schemeClr val="tx2"/>
                          </a:solidFill>
                          <a:latin typeface="Gotham Book" pitchFamily="2" charset="0"/>
                          <a:cs typeface="Gotham Book" pitchFamily="2" charset="0"/>
                        </a:rPr>
                        <a:t>f/1.4 to f/32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Wingdings" pitchFamily="2" charset="2"/>
                        <a:buNone/>
                      </a:pPr>
                      <a:r>
                        <a:rPr lang="en-GB" sz="1200" b="0" i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9 stop range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211571"/>
                  </a:ext>
                </a:extLst>
              </a:tr>
              <a:tr h="822747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Shutter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0" i="0" dirty="0">
                        <a:solidFill>
                          <a:schemeClr val="accent1"/>
                        </a:solidFill>
                        <a:latin typeface="Gotham Extra Light" pitchFamily="2" charset="0"/>
                        <a:cs typeface="Gotham Extra Ligh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1/154 to 1/10 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4 stop range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3727961"/>
                  </a:ext>
                </a:extLst>
              </a:tr>
              <a:tr h="822747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Gain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0" i="0" dirty="0">
                        <a:solidFill>
                          <a:schemeClr val="accent1"/>
                        </a:solidFill>
                        <a:latin typeface="Gotham Extra Light" pitchFamily="2" charset="0"/>
                        <a:cs typeface="Gotham Extra Ligh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b="0" i="0" dirty="0">
                          <a:solidFill>
                            <a:schemeClr val="tx2"/>
                          </a:solidFill>
                          <a:latin typeface="Gotham Book" pitchFamily="2" charset="0"/>
                          <a:cs typeface="Gotham Book" pitchFamily="2" charset="0"/>
                        </a:rPr>
                        <a:t>1x to 16x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Wingdings" pitchFamily="2" charset="2"/>
                        <a:buNone/>
                      </a:pPr>
                      <a:r>
                        <a:rPr lang="en-GB" sz="1200" b="0" i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4 stop range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0123698"/>
                  </a:ext>
                </a:extLst>
              </a:tr>
              <a:tr h="822747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Brightness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0" i="0" dirty="0">
                        <a:solidFill>
                          <a:schemeClr val="accent1"/>
                        </a:solidFill>
                        <a:latin typeface="Gotham Extra Light" pitchFamily="2" charset="0"/>
                        <a:cs typeface="Gotham Extra Ligh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b="0" i="0" dirty="0">
                          <a:solidFill>
                            <a:schemeClr val="tx2"/>
                          </a:solidFill>
                          <a:latin typeface="Gotham Book" pitchFamily="2" charset="0"/>
                          <a:cs typeface="Gotham Book" pitchFamily="2" charset="0"/>
                        </a:rPr>
                        <a:t>1/8x to 1.8x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Font typeface="Wingdings" pitchFamily="2" charset="2"/>
                        <a:buNone/>
                      </a:pPr>
                      <a:r>
                        <a:rPr lang="en-GB" sz="1200" b="0" i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4 stops range</a:t>
                      </a:r>
                    </a:p>
                    <a:p>
                      <a:pPr marL="0" indent="0">
                        <a:lnSpc>
                          <a:spcPct val="120000"/>
                        </a:lnSpc>
                        <a:buFont typeface="Wingdings" pitchFamily="2" charset="2"/>
                        <a:buNone/>
                      </a:pPr>
                      <a:r>
                        <a:rPr lang="en-GB" sz="1200" b="0" i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400 lumens at 1x</a:t>
                      </a:r>
                    </a:p>
                    <a:p>
                      <a:pPr marL="0" indent="0">
                        <a:lnSpc>
                          <a:spcPct val="120000"/>
                        </a:lnSpc>
                        <a:buFont typeface="Wingdings" pitchFamily="2" charset="2"/>
                        <a:buNone/>
                      </a:pPr>
                      <a:r>
                        <a:rPr lang="en-GB" sz="1200" b="0" i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720 lumens at 1.8x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451378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5950894-A9C6-344B-9CE5-A90DCA3319B1}"/>
              </a:ext>
            </a:extLst>
          </p:cNvPr>
          <p:cNvSpPr txBox="1"/>
          <p:nvPr/>
        </p:nvSpPr>
        <p:spPr>
          <a:xfrm>
            <a:off x="838200" y="1202517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rPr>
              <a:t>Exposure controls</a:t>
            </a:r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0E4ABCAD-C1C3-2843-9AE8-7D6EFC7B94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585" t="21095"/>
          <a:stretch/>
        </p:blipFill>
        <p:spPr>
          <a:xfrm>
            <a:off x="0" y="2072215"/>
            <a:ext cx="4120587" cy="263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27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A36BF-2B36-4444-BFC0-321746647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Zivid One</a:t>
            </a:r>
            <a:r>
              <a:rPr lang="en-US" b="1" baseline="30000" dirty="0"/>
              <a:t>+</a:t>
            </a:r>
            <a:r>
              <a:rPr lang="nb-NO" dirty="0"/>
              <a:t> speed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238A4E1-EE83-EE4A-B737-8B8B17A8ED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395089"/>
              </p:ext>
            </p:extLst>
          </p:nvPr>
        </p:nvGraphicFramePr>
        <p:xfrm>
          <a:off x="838199" y="1518294"/>
          <a:ext cx="7535779" cy="38214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40506">
                  <a:extLst>
                    <a:ext uri="{9D8B030D-6E8A-4147-A177-3AD203B41FA5}">
                      <a16:colId xmlns:a16="http://schemas.microsoft.com/office/drawing/2014/main" val="3220212643"/>
                    </a:ext>
                  </a:extLst>
                </a:gridCol>
                <a:gridCol w="1186177">
                  <a:extLst>
                    <a:ext uri="{9D8B030D-6E8A-4147-A177-3AD203B41FA5}">
                      <a16:colId xmlns:a16="http://schemas.microsoft.com/office/drawing/2014/main" val="24970835"/>
                    </a:ext>
                  </a:extLst>
                </a:gridCol>
                <a:gridCol w="3109096">
                  <a:extLst>
                    <a:ext uri="{9D8B030D-6E8A-4147-A177-3AD203B41FA5}">
                      <a16:colId xmlns:a16="http://schemas.microsoft.com/office/drawing/2014/main" val="2359296472"/>
                    </a:ext>
                  </a:extLst>
                </a:gridCol>
              </a:tblGrid>
              <a:tr h="955353">
                <a:tc>
                  <a:txBody>
                    <a:bodyPr/>
                    <a:lstStyle/>
                    <a:p>
                      <a:pPr algn="r"/>
                      <a:r>
                        <a:rPr lang="en-GB" sz="2000" b="0" i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3D burst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GB" sz="3600" b="0" i="0" dirty="0">
                        <a:solidFill>
                          <a:schemeClr val="accent1"/>
                        </a:solidFill>
                        <a:latin typeface="Gotham Extra Light" pitchFamily="2" charset="0"/>
                        <a:cs typeface="Gotham Extra Ligh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lang="en-GB" sz="2000" b="0" i="0" dirty="0">
                        <a:solidFill>
                          <a:schemeClr val="tx2"/>
                        </a:solidFill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211571"/>
                  </a:ext>
                </a:extLst>
              </a:tr>
              <a:tr h="955353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2-frame 3D HDR burst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0" i="0" dirty="0">
                        <a:solidFill>
                          <a:schemeClr val="accent1"/>
                        </a:solidFill>
                        <a:latin typeface="Gotham Extra Light" pitchFamily="2" charset="0"/>
                        <a:cs typeface="Gotham Extra Ligh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Gotham Book" pitchFamily="2" charset="0"/>
                        <a:ea typeface="+mn-ea"/>
                        <a:cs typeface="Gotham Book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3727961"/>
                  </a:ext>
                </a:extLst>
              </a:tr>
              <a:tr h="955353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3-frame 3D HDR burst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0" i="0" dirty="0">
                        <a:solidFill>
                          <a:schemeClr val="accent1"/>
                        </a:solidFill>
                        <a:latin typeface="Gotham Extra Light" pitchFamily="2" charset="0"/>
                        <a:cs typeface="Gotham Extra Ligh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0" i="0" dirty="0">
                        <a:solidFill>
                          <a:schemeClr val="tx2"/>
                        </a:solidFill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0123698"/>
                  </a:ext>
                </a:extLst>
              </a:tr>
              <a:tr h="955353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5-frame 3D HDR burst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0" i="0" dirty="0">
                        <a:solidFill>
                          <a:schemeClr val="accent1"/>
                        </a:solidFill>
                        <a:latin typeface="Gotham Extra Light" pitchFamily="2" charset="0"/>
                        <a:cs typeface="Gotham Extra Ligh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0" i="0" dirty="0">
                        <a:solidFill>
                          <a:schemeClr val="tx2"/>
                        </a:solidFill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4513787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F4A3E93-D366-ED47-9E5F-5952288E6DFE}"/>
              </a:ext>
            </a:extLst>
          </p:cNvPr>
          <p:cNvSpPr/>
          <p:nvPr/>
        </p:nvSpPr>
        <p:spPr>
          <a:xfrm>
            <a:off x="9156081" y="1792914"/>
            <a:ext cx="179664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GB" sz="2000" dirty="0">
                <a:solidFill>
                  <a:srgbClr val="33313C"/>
                </a:solidFill>
                <a:latin typeface="Gotham Book" pitchFamily="2" charset="0"/>
                <a:cs typeface="Gotham Book" pitchFamily="2" charset="0"/>
              </a:rPr>
              <a:t>Up to 13 FPS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C461D0-00F2-6C40-8CB4-2F60E2FE6835}"/>
              </a:ext>
            </a:extLst>
          </p:cNvPr>
          <p:cNvSpPr/>
          <p:nvPr/>
        </p:nvSpPr>
        <p:spPr>
          <a:xfrm>
            <a:off x="4616166" y="1840845"/>
            <a:ext cx="4355431" cy="3350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7606C4-C8D8-AE4B-8A93-F5B2DCE160C6}"/>
              </a:ext>
            </a:extLst>
          </p:cNvPr>
          <p:cNvSpPr/>
          <p:nvPr/>
        </p:nvSpPr>
        <p:spPr>
          <a:xfrm>
            <a:off x="7118769" y="2720145"/>
            <a:ext cx="17148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GB" sz="2000" dirty="0">
                <a:solidFill>
                  <a:srgbClr val="33313C"/>
                </a:solidFill>
                <a:latin typeface="Gotham Book" pitchFamily="2" charset="0"/>
                <a:cs typeface="Gotham Book" pitchFamily="2" charset="0"/>
              </a:rPr>
              <a:t>Up to 6 FPS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E072A7-6497-074E-AD30-6A7FACE29354}"/>
              </a:ext>
            </a:extLst>
          </p:cNvPr>
          <p:cNvSpPr/>
          <p:nvPr/>
        </p:nvSpPr>
        <p:spPr>
          <a:xfrm>
            <a:off x="4600126" y="2768076"/>
            <a:ext cx="2277977" cy="3350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39F704-3967-7842-9E48-F0B7E59A2D05}"/>
              </a:ext>
            </a:extLst>
          </p:cNvPr>
          <p:cNvSpPr/>
          <p:nvPr/>
        </p:nvSpPr>
        <p:spPr>
          <a:xfrm>
            <a:off x="6020656" y="3670239"/>
            <a:ext cx="17148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GB" sz="2000" dirty="0">
                <a:solidFill>
                  <a:srgbClr val="33313C"/>
                </a:solidFill>
                <a:latin typeface="Gotham Book" pitchFamily="2" charset="0"/>
                <a:cs typeface="Gotham Book" pitchFamily="2" charset="0"/>
              </a:rPr>
              <a:t>Up to 3 FPS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0C9076-607A-2D48-8E8A-05D694E11215}"/>
              </a:ext>
            </a:extLst>
          </p:cNvPr>
          <p:cNvSpPr/>
          <p:nvPr/>
        </p:nvSpPr>
        <p:spPr>
          <a:xfrm>
            <a:off x="4600127" y="3718170"/>
            <a:ext cx="1247272" cy="3350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D9D0F9-C055-C84F-9953-CBADA6E0C7DF}"/>
              </a:ext>
            </a:extLst>
          </p:cNvPr>
          <p:cNvSpPr/>
          <p:nvPr/>
        </p:nvSpPr>
        <p:spPr>
          <a:xfrm>
            <a:off x="5479218" y="4586845"/>
            <a:ext cx="16395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GB" sz="2000" dirty="0">
                <a:solidFill>
                  <a:srgbClr val="33313C"/>
                </a:solidFill>
                <a:latin typeface="Gotham Book" pitchFamily="2" charset="0"/>
                <a:cs typeface="Gotham Book" pitchFamily="2" charset="0"/>
              </a:rPr>
              <a:t>Up to 1 FPS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AC8730-637C-A54C-B760-17E9BD0C0415}"/>
              </a:ext>
            </a:extLst>
          </p:cNvPr>
          <p:cNvSpPr/>
          <p:nvPr/>
        </p:nvSpPr>
        <p:spPr>
          <a:xfrm>
            <a:off x="4600126" y="4668263"/>
            <a:ext cx="669756" cy="3350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9339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D13CB26-8C7B-7844-9973-AEFC29F2DD36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772510"/>
          <a:ext cx="5806440" cy="55865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06440">
                  <a:extLst>
                    <a:ext uri="{9D8B030D-6E8A-4147-A177-3AD203B41FA5}">
                      <a16:colId xmlns:a16="http://schemas.microsoft.com/office/drawing/2014/main" val="2359296472"/>
                    </a:ext>
                  </a:extLst>
                </a:gridCol>
              </a:tblGrid>
              <a:tr h="27932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400" dirty="0"/>
                        <a:t>Non laser based</a:t>
                      </a:r>
                      <a:endParaRPr lang="en-GB" sz="3200" b="0" i="0" dirty="0">
                        <a:latin typeface="Gotham Book" pitchFamily="2" charset="0"/>
                        <a:cs typeface="Gotham Book" pitchFamily="2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b-NO" sz="3200" dirty="0" err="1"/>
                        <a:t>Inherently</a:t>
                      </a:r>
                      <a:r>
                        <a:rPr lang="nb-NO" sz="3200" dirty="0"/>
                        <a:t> safe for </a:t>
                      </a:r>
                      <a:r>
                        <a:rPr lang="nb-NO" sz="3200" dirty="0" err="1"/>
                        <a:t>collaborative</a:t>
                      </a:r>
                      <a:r>
                        <a:rPr lang="nb-NO" sz="3200" dirty="0"/>
                        <a:t> </a:t>
                      </a:r>
                      <a:r>
                        <a:rPr lang="nb-NO" sz="3200" dirty="0" err="1"/>
                        <a:t>use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Gotham Book" pitchFamily="2" charset="0"/>
                        <a:ea typeface="+mn-ea"/>
                        <a:cs typeface="Gotham Book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11571"/>
                  </a:ext>
                </a:extLst>
              </a:tr>
              <a:tr h="279325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Gotham Book" pitchFamily="2" charset="0"/>
                        <a:ea typeface="+mn-ea"/>
                        <a:cs typeface="Gotham Book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572291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11F6D61-57CA-214A-8EB3-4EAC6EE32E87}"/>
              </a:ext>
            </a:extLst>
          </p:cNvPr>
          <p:cNvGraphicFramePr>
            <a:graphicFrameLocks noGrp="1"/>
          </p:cNvGraphicFramePr>
          <p:nvPr/>
        </p:nvGraphicFramePr>
        <p:xfrm>
          <a:off x="6554291" y="2777392"/>
          <a:ext cx="4966290" cy="31420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83145">
                  <a:extLst>
                    <a:ext uri="{9D8B030D-6E8A-4147-A177-3AD203B41FA5}">
                      <a16:colId xmlns:a16="http://schemas.microsoft.com/office/drawing/2014/main" val="2359296472"/>
                    </a:ext>
                  </a:extLst>
                </a:gridCol>
                <a:gridCol w="2483145">
                  <a:extLst>
                    <a:ext uri="{9D8B030D-6E8A-4147-A177-3AD203B41FA5}">
                      <a16:colId xmlns:a16="http://schemas.microsoft.com/office/drawing/2014/main" val="2651520941"/>
                    </a:ext>
                  </a:extLst>
                </a:gridCol>
              </a:tblGrid>
              <a:tr h="1225061"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sz="2400" dirty="0"/>
                        <a:t>White light source</a:t>
                      </a:r>
                      <a:endParaRPr lang="en-GB" sz="2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Native color capabilities and broad material coverage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Gotham Book" pitchFamily="2" charset="0"/>
                        <a:ea typeface="+mn-ea"/>
                        <a:cs typeface="Gotham Book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Good data on most materials and surfaces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Functional diversity and highly </a:t>
                      </a:r>
                      <a:r>
                        <a:rPr kumimoji="0" lang="en-GB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repurposable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Gotham Book" pitchFamily="2" charset="0"/>
                        <a:ea typeface="+mn-ea"/>
                        <a:cs typeface="Gotham Book" pitchFamily="2" charset="0"/>
                      </a:endParaRPr>
                    </a:p>
                  </a:txBody>
                  <a:tcPr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9211571"/>
                  </a:ext>
                </a:extLst>
              </a:tr>
              <a:tr h="5927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Gotham Book" pitchFamily="2" charset="0"/>
                        <a:ea typeface="+mn-ea"/>
                        <a:cs typeface="Gotham Book" pitchFamily="2" charset="0"/>
                      </a:endParaRPr>
                    </a:p>
                  </a:txBody>
                  <a:tcPr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Gotham Book" pitchFamily="2" charset="0"/>
                        <a:ea typeface="+mn-ea"/>
                        <a:cs typeface="Gotham Book" pitchFamily="2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20188951"/>
                  </a:ext>
                </a:extLst>
              </a:tr>
              <a:tr h="592734"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2400" dirty="0"/>
                        <a:t>Non laser based</a:t>
                      </a:r>
                    </a:p>
                  </a:txBody>
                  <a:tcPr anchor="ctr"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50598985"/>
                  </a:ext>
                </a:extLst>
              </a:tr>
              <a:tr h="62743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Eye safe and less annoying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No dangerous direct reflections from e.g. shiny objects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No need for Laser Safety Officer or similar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Gotham Book" pitchFamily="2" charset="0"/>
                        <a:ea typeface="+mn-ea"/>
                        <a:cs typeface="Gotham Book" pitchFamily="2" charset="0"/>
                      </a:endParaRPr>
                    </a:p>
                  </a:txBody>
                  <a:tcPr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Gotham Book" pitchFamily="2" charset="0"/>
                        <a:ea typeface="+mn-ea"/>
                        <a:cs typeface="Gotham Book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45399210"/>
                  </a:ext>
                </a:extLst>
              </a:tr>
            </a:tbl>
          </a:graphicData>
        </a:graphic>
      </p:graphicFrame>
      <p:pic>
        <p:nvPicPr>
          <p:cNvPr id="6" name="Content Placeholder 4" descr="A close up of a computer&#10;&#10;Description automatically generated">
            <a:extLst>
              <a:ext uri="{FF2B5EF4-FFF2-40B4-BE49-F238E27FC236}">
                <a16:creationId xmlns:a16="http://schemas.microsoft.com/office/drawing/2014/main" id="{E0D603A9-41E1-4F23-8E98-C4569D07C2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47"/>
          <a:stretch/>
        </p:blipFill>
        <p:spPr>
          <a:xfrm>
            <a:off x="0" y="1913866"/>
            <a:ext cx="5872480" cy="42538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C5CC87F-3C6C-4AE1-80FF-B62FF6FAD899}"/>
              </a:ext>
            </a:extLst>
          </p:cNvPr>
          <p:cNvGrpSpPr/>
          <p:nvPr/>
        </p:nvGrpSpPr>
        <p:grpSpPr>
          <a:xfrm>
            <a:off x="-144048" y="985380"/>
            <a:ext cx="3080288" cy="2263139"/>
            <a:chOff x="5552099" y="727681"/>
            <a:chExt cx="2915763" cy="1551919"/>
          </a:xfrm>
        </p:grpSpPr>
        <p:pic>
          <p:nvPicPr>
            <p:cNvPr id="9" name="Content Placeholder 8">
              <a:extLst>
                <a:ext uri="{FF2B5EF4-FFF2-40B4-BE49-F238E27FC236}">
                  <a16:creationId xmlns:a16="http://schemas.microsoft.com/office/drawing/2014/main" id="{F9EB5F42-D38E-46E5-B382-A2D4E342B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309"/>
            <a:stretch/>
          </p:blipFill>
          <p:spPr>
            <a:xfrm>
              <a:off x="6144322" y="1039877"/>
              <a:ext cx="1731317" cy="947586"/>
            </a:xfrm>
            <a:prstGeom prst="rect">
              <a:avLst/>
            </a:prstGeom>
          </p:spPr>
        </p:pic>
        <p:pic>
          <p:nvPicPr>
            <p:cNvPr id="10" name="Graphic 9" descr="Close">
              <a:extLst>
                <a:ext uri="{FF2B5EF4-FFF2-40B4-BE49-F238E27FC236}">
                  <a16:creationId xmlns:a16="http://schemas.microsoft.com/office/drawing/2014/main" id="{2D96C43E-040D-4F22-BB46-DA455AB6F2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-1" r="-1"/>
            <a:stretch/>
          </p:blipFill>
          <p:spPr>
            <a:xfrm>
              <a:off x="5552099" y="727681"/>
              <a:ext cx="2915763" cy="1551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711730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42060F-2F0B-314A-B0AE-25C82BDF67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cs typeface="Gotham Book" pitchFamily="2" charset="0"/>
              </a:rPr>
              <a:t>ISO 5725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F461CB-205F-9047-960D-A1A99B057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Zivid 3D camera accuracy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B0AB75A-C4FF-824D-9ABA-E86C83B00D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942520"/>
              </p:ext>
            </p:extLst>
          </p:nvPr>
        </p:nvGraphicFramePr>
        <p:xfrm>
          <a:off x="1066800" y="1539875"/>
          <a:ext cx="4571999" cy="41869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71999">
                  <a:extLst>
                    <a:ext uri="{9D8B030D-6E8A-4147-A177-3AD203B41FA5}">
                      <a16:colId xmlns:a16="http://schemas.microsoft.com/office/drawing/2014/main" val="2359296472"/>
                    </a:ext>
                  </a:extLst>
                </a:gridCol>
              </a:tblGrid>
              <a:tr h="1395658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GB" sz="2000" dirty="0"/>
                        <a:t>Precision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GB" sz="1400" b="0" i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Describing </a:t>
                      </a:r>
                      <a:r>
                        <a:rPr lang="en-GB" sz="1400" b="0" i="0" dirty="0">
                          <a:solidFill>
                            <a:schemeClr val="accent1"/>
                          </a:solidFill>
                          <a:latin typeface="Gotham Book" pitchFamily="2" charset="0"/>
                          <a:cs typeface="Gotham Book" pitchFamily="2" charset="0"/>
                        </a:rPr>
                        <a:t>random errors</a:t>
                      </a:r>
                      <a:r>
                        <a:rPr lang="en-GB" sz="1400" b="0" i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, a measure of statistical variability.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211571"/>
                  </a:ext>
                </a:extLst>
              </a:tr>
              <a:tr h="13956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Trueness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Describing </a:t>
                      </a: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systematic errors</a:t>
                      </a: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, a measure of statistical bias.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3727961"/>
                  </a:ext>
                </a:extLst>
              </a:tr>
              <a:tr h="13956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Accuracy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Describing a the combination of </a:t>
                      </a: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random and systematic errors</a:t>
                      </a: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. Sum of Precision and Trueness.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0123698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367E4855-B6F5-0A40-8016-9B1703B30E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8" r="13492"/>
          <a:stretch/>
        </p:blipFill>
        <p:spPr>
          <a:xfrm>
            <a:off x="5734048" y="1834759"/>
            <a:ext cx="5619752" cy="418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01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5DC159-8101-3F49-A280-8ACBBD2D0C2F}"/>
              </a:ext>
            </a:extLst>
          </p:cNvPr>
          <p:cNvCxnSpPr>
            <a:cxnSpLocks/>
          </p:cNvCxnSpPr>
          <p:nvPr/>
        </p:nvCxnSpPr>
        <p:spPr>
          <a:xfrm>
            <a:off x="949612" y="4666206"/>
            <a:ext cx="0" cy="128675"/>
          </a:xfrm>
          <a:prstGeom prst="line">
            <a:avLst/>
          </a:prstGeom>
          <a:ln w="127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9C9C3F1-7A35-8A4B-93FB-82B7C02E32BE}"/>
              </a:ext>
            </a:extLst>
          </p:cNvPr>
          <p:cNvCxnSpPr>
            <a:cxnSpLocks/>
          </p:cNvCxnSpPr>
          <p:nvPr/>
        </p:nvCxnSpPr>
        <p:spPr>
          <a:xfrm>
            <a:off x="2787419" y="4515579"/>
            <a:ext cx="0" cy="115756"/>
          </a:xfrm>
          <a:prstGeom prst="line">
            <a:avLst/>
          </a:prstGeom>
          <a:ln w="127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AB07E0-C460-CC4C-8C8E-382DDC0CBD33}"/>
              </a:ext>
            </a:extLst>
          </p:cNvPr>
          <p:cNvCxnSpPr>
            <a:cxnSpLocks/>
          </p:cNvCxnSpPr>
          <p:nvPr/>
        </p:nvCxnSpPr>
        <p:spPr>
          <a:xfrm>
            <a:off x="4624439" y="4696261"/>
            <a:ext cx="0" cy="115756"/>
          </a:xfrm>
          <a:prstGeom prst="line">
            <a:avLst/>
          </a:prstGeom>
          <a:ln w="127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E0A19F-0291-E249-B491-B0DE31518A3F}"/>
              </a:ext>
            </a:extLst>
          </p:cNvPr>
          <p:cNvCxnSpPr/>
          <p:nvPr/>
        </p:nvCxnSpPr>
        <p:spPr>
          <a:xfrm>
            <a:off x="7236415" y="4656927"/>
            <a:ext cx="4267200" cy="0"/>
          </a:xfrm>
          <a:prstGeom prst="line">
            <a:avLst/>
          </a:prstGeom>
          <a:ln w="123825" cmpd="sng">
            <a:solidFill>
              <a:srgbClr val="62B01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00FB79-698C-E34F-B91F-B3CBAC3EC461}"/>
              </a:ext>
            </a:extLst>
          </p:cNvPr>
          <p:cNvCxnSpPr/>
          <p:nvPr/>
        </p:nvCxnSpPr>
        <p:spPr>
          <a:xfrm>
            <a:off x="7231782" y="4663616"/>
            <a:ext cx="4267200" cy="0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5BBF2C-103A-D345-BAD0-4419C993F663}"/>
              </a:ext>
            </a:extLst>
          </p:cNvPr>
          <p:cNvCxnSpPr/>
          <p:nvPr/>
        </p:nvCxnSpPr>
        <p:spPr>
          <a:xfrm>
            <a:off x="640133" y="4656927"/>
            <a:ext cx="4267200" cy="0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F5E7361-EEB2-C04F-B8F1-7E6BDE47148E}"/>
              </a:ext>
            </a:extLst>
          </p:cNvPr>
          <p:cNvSpPr txBox="1"/>
          <p:nvPr/>
        </p:nvSpPr>
        <p:spPr>
          <a:xfrm>
            <a:off x="5021732" y="4478950"/>
            <a:ext cx="2100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TARGET SCENE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90162CE-4F05-5F48-9DC2-8F144EE00A1B}"/>
              </a:ext>
            </a:extLst>
          </p:cNvPr>
          <p:cNvCxnSpPr/>
          <p:nvPr/>
        </p:nvCxnSpPr>
        <p:spPr>
          <a:xfrm flipH="1">
            <a:off x="640133" y="3292452"/>
            <a:ext cx="1735312" cy="1364475"/>
          </a:xfrm>
          <a:prstGeom prst="line">
            <a:avLst/>
          </a:prstGeom>
          <a:ln>
            <a:solidFill>
              <a:schemeClr val="accent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5353F7D-551A-2C41-8506-6473ED124D78}"/>
              </a:ext>
            </a:extLst>
          </p:cNvPr>
          <p:cNvCxnSpPr>
            <a:cxnSpLocks/>
          </p:cNvCxnSpPr>
          <p:nvPr/>
        </p:nvCxnSpPr>
        <p:spPr>
          <a:xfrm flipH="1">
            <a:off x="7231782" y="3267490"/>
            <a:ext cx="1735312" cy="1364475"/>
          </a:xfrm>
          <a:prstGeom prst="line">
            <a:avLst/>
          </a:prstGeom>
          <a:ln>
            <a:solidFill>
              <a:schemeClr val="accent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23BE26-CCEA-304E-B705-FFBE2AA350AB}"/>
              </a:ext>
            </a:extLst>
          </p:cNvPr>
          <p:cNvCxnSpPr>
            <a:cxnSpLocks/>
          </p:cNvCxnSpPr>
          <p:nvPr/>
        </p:nvCxnSpPr>
        <p:spPr>
          <a:xfrm>
            <a:off x="9730317" y="3321045"/>
            <a:ext cx="1823778" cy="1342571"/>
          </a:xfrm>
          <a:prstGeom prst="line">
            <a:avLst/>
          </a:prstGeom>
          <a:ln>
            <a:solidFill>
              <a:schemeClr val="accent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1E2C8CC-0C70-C84B-9348-36671EB2BA3D}"/>
              </a:ext>
            </a:extLst>
          </p:cNvPr>
          <p:cNvCxnSpPr>
            <a:cxnSpLocks/>
          </p:cNvCxnSpPr>
          <p:nvPr/>
        </p:nvCxnSpPr>
        <p:spPr>
          <a:xfrm>
            <a:off x="3205546" y="3292452"/>
            <a:ext cx="1690438" cy="1339513"/>
          </a:xfrm>
          <a:prstGeom prst="line">
            <a:avLst/>
          </a:prstGeom>
          <a:ln>
            <a:solidFill>
              <a:schemeClr val="accent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E9969B1-DC9B-8A47-A6C4-F7B26D54BC1D}"/>
              </a:ext>
            </a:extLst>
          </p:cNvPr>
          <p:cNvCxnSpPr>
            <a:cxnSpLocks/>
            <a:stCxn id="19" idx="2"/>
            <a:endCxn id="45" idx="5"/>
          </p:cNvCxnSpPr>
          <p:nvPr/>
        </p:nvCxnSpPr>
        <p:spPr>
          <a:xfrm flipH="1">
            <a:off x="3458226" y="3589758"/>
            <a:ext cx="1343875" cy="63601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EA4B9E-86B9-224A-A41D-F1A772488624}"/>
              </a:ext>
            </a:extLst>
          </p:cNvPr>
          <p:cNvSpPr txBox="1"/>
          <p:nvPr/>
        </p:nvSpPr>
        <p:spPr>
          <a:xfrm>
            <a:off x="4076806" y="3004983"/>
            <a:ext cx="1450590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accent1"/>
                </a:solidFill>
              </a:rPr>
              <a:t>Precision</a:t>
            </a:r>
            <a:br>
              <a:rPr lang="nb-NO" dirty="0"/>
            </a:br>
            <a:r>
              <a:rPr lang="nb-NO" sz="1400" dirty="0">
                <a:solidFill>
                  <a:schemeClr val="accent4">
                    <a:lumMod val="75000"/>
                  </a:schemeClr>
                </a:solidFill>
                <a:latin typeface="Gotham Book" pitchFamily="2" charset="0"/>
                <a:cs typeface="Gotham Book" pitchFamily="2" charset="0"/>
              </a:rPr>
              <a:t>random </a:t>
            </a:r>
            <a:r>
              <a:rPr lang="nb-NO" sz="1400" dirty="0" err="1">
                <a:solidFill>
                  <a:schemeClr val="accent4">
                    <a:lumMod val="75000"/>
                  </a:schemeClr>
                </a:solidFill>
                <a:latin typeface="Gotham Book" pitchFamily="2" charset="0"/>
                <a:cs typeface="Gotham Book" pitchFamily="2" charset="0"/>
              </a:rPr>
              <a:t>errors</a:t>
            </a:r>
            <a:endParaRPr lang="nb-NO" dirty="0">
              <a:solidFill>
                <a:schemeClr val="accent4">
                  <a:lumMod val="75000"/>
                </a:schemeClr>
              </a:solidFill>
              <a:latin typeface="Gotham Book" pitchFamily="2" charset="0"/>
              <a:cs typeface="Gotham Book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FC95E1B-132E-3B4A-84DF-8D33D7A7CC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7185" y="2662729"/>
            <a:ext cx="900262" cy="658316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BA3BC624-4E3E-4445-B284-BC9EF440C273}"/>
              </a:ext>
            </a:extLst>
          </p:cNvPr>
          <p:cNvSpPr/>
          <p:nvPr/>
        </p:nvSpPr>
        <p:spPr>
          <a:xfrm>
            <a:off x="2272541" y="4295988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5">
            <a:extLst>
              <a:ext uri="{FF2B5EF4-FFF2-40B4-BE49-F238E27FC236}">
                <a16:creationId xmlns:a16="http://schemas.microsoft.com/office/drawing/2014/main" id="{E54BF375-E485-CB4D-BF3F-75C0A3F57ABB}"/>
              </a:ext>
            </a:extLst>
          </p:cNvPr>
          <p:cNvSpPr/>
          <p:nvPr/>
        </p:nvSpPr>
        <p:spPr>
          <a:xfrm>
            <a:off x="2404855" y="4059998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5">
            <a:extLst>
              <a:ext uri="{FF2B5EF4-FFF2-40B4-BE49-F238E27FC236}">
                <a16:creationId xmlns:a16="http://schemas.microsoft.com/office/drawing/2014/main" id="{0657C0BF-9AA6-264B-B9D0-6975648A5721}"/>
              </a:ext>
            </a:extLst>
          </p:cNvPr>
          <p:cNvSpPr/>
          <p:nvPr/>
        </p:nvSpPr>
        <p:spPr>
          <a:xfrm>
            <a:off x="2491628" y="4318189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5">
            <a:extLst>
              <a:ext uri="{FF2B5EF4-FFF2-40B4-BE49-F238E27FC236}">
                <a16:creationId xmlns:a16="http://schemas.microsoft.com/office/drawing/2014/main" id="{D5EDD87E-9C48-4B4E-AC9E-EBC7D5F0FD39}"/>
              </a:ext>
            </a:extLst>
          </p:cNvPr>
          <p:cNvSpPr/>
          <p:nvPr/>
        </p:nvSpPr>
        <p:spPr>
          <a:xfrm>
            <a:off x="2238762" y="4573457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5">
            <a:extLst>
              <a:ext uri="{FF2B5EF4-FFF2-40B4-BE49-F238E27FC236}">
                <a16:creationId xmlns:a16="http://schemas.microsoft.com/office/drawing/2014/main" id="{927B6ECB-7BF0-C84C-AFDF-4F644D3E56AA}"/>
              </a:ext>
            </a:extLst>
          </p:cNvPr>
          <p:cNvSpPr/>
          <p:nvPr/>
        </p:nvSpPr>
        <p:spPr>
          <a:xfrm>
            <a:off x="2528282" y="4722639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25">
            <a:extLst>
              <a:ext uri="{FF2B5EF4-FFF2-40B4-BE49-F238E27FC236}">
                <a16:creationId xmlns:a16="http://schemas.microsoft.com/office/drawing/2014/main" id="{09E77207-5703-0C42-BF24-585F7CBEB41C}"/>
              </a:ext>
            </a:extLst>
          </p:cNvPr>
          <p:cNvSpPr/>
          <p:nvPr/>
        </p:nvSpPr>
        <p:spPr>
          <a:xfrm>
            <a:off x="2836955" y="4286725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25">
            <a:extLst>
              <a:ext uri="{FF2B5EF4-FFF2-40B4-BE49-F238E27FC236}">
                <a16:creationId xmlns:a16="http://schemas.microsoft.com/office/drawing/2014/main" id="{D0471075-7E9C-8348-91DF-DDB38C58235D}"/>
              </a:ext>
            </a:extLst>
          </p:cNvPr>
          <p:cNvSpPr/>
          <p:nvPr/>
        </p:nvSpPr>
        <p:spPr>
          <a:xfrm>
            <a:off x="2843130" y="4685758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25">
            <a:extLst>
              <a:ext uri="{FF2B5EF4-FFF2-40B4-BE49-F238E27FC236}">
                <a16:creationId xmlns:a16="http://schemas.microsoft.com/office/drawing/2014/main" id="{675AA7DC-F4C7-2940-9F74-FC5BD2973330}"/>
              </a:ext>
            </a:extLst>
          </p:cNvPr>
          <p:cNvSpPr/>
          <p:nvPr/>
        </p:nvSpPr>
        <p:spPr>
          <a:xfrm>
            <a:off x="2976963" y="4479233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25">
            <a:extLst>
              <a:ext uri="{FF2B5EF4-FFF2-40B4-BE49-F238E27FC236}">
                <a16:creationId xmlns:a16="http://schemas.microsoft.com/office/drawing/2014/main" id="{C87999FB-613B-BD4C-90D1-A967014E3F5F}"/>
              </a:ext>
            </a:extLst>
          </p:cNvPr>
          <p:cNvSpPr/>
          <p:nvPr/>
        </p:nvSpPr>
        <p:spPr>
          <a:xfrm>
            <a:off x="1893579" y="4349988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25">
            <a:extLst>
              <a:ext uri="{FF2B5EF4-FFF2-40B4-BE49-F238E27FC236}">
                <a16:creationId xmlns:a16="http://schemas.microsoft.com/office/drawing/2014/main" id="{D4F68900-F8BD-2B43-A1C6-0485592A0281}"/>
              </a:ext>
            </a:extLst>
          </p:cNvPr>
          <p:cNvSpPr/>
          <p:nvPr/>
        </p:nvSpPr>
        <p:spPr>
          <a:xfrm>
            <a:off x="2001612" y="4623528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25">
            <a:extLst>
              <a:ext uri="{FF2B5EF4-FFF2-40B4-BE49-F238E27FC236}">
                <a16:creationId xmlns:a16="http://schemas.microsoft.com/office/drawing/2014/main" id="{17FEB7EB-57D0-8C47-BF00-64A7CC37B1E3}"/>
              </a:ext>
            </a:extLst>
          </p:cNvPr>
          <p:cNvSpPr/>
          <p:nvPr/>
        </p:nvSpPr>
        <p:spPr>
          <a:xfrm>
            <a:off x="1657948" y="4669408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25">
            <a:extLst>
              <a:ext uri="{FF2B5EF4-FFF2-40B4-BE49-F238E27FC236}">
                <a16:creationId xmlns:a16="http://schemas.microsoft.com/office/drawing/2014/main" id="{D9A8A8DC-D1CD-0340-AFED-360D5FB7AEE4}"/>
              </a:ext>
            </a:extLst>
          </p:cNvPr>
          <p:cNvSpPr/>
          <p:nvPr/>
        </p:nvSpPr>
        <p:spPr>
          <a:xfrm rot="17047009">
            <a:off x="3520933" y="4297860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25">
            <a:extLst>
              <a:ext uri="{FF2B5EF4-FFF2-40B4-BE49-F238E27FC236}">
                <a16:creationId xmlns:a16="http://schemas.microsoft.com/office/drawing/2014/main" id="{9EE6314B-7B02-8B4D-B8FA-CACD206F335C}"/>
              </a:ext>
            </a:extLst>
          </p:cNvPr>
          <p:cNvSpPr/>
          <p:nvPr/>
        </p:nvSpPr>
        <p:spPr>
          <a:xfrm rot="17047009">
            <a:off x="3162047" y="4275184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25">
            <a:extLst>
              <a:ext uri="{FF2B5EF4-FFF2-40B4-BE49-F238E27FC236}">
                <a16:creationId xmlns:a16="http://schemas.microsoft.com/office/drawing/2014/main" id="{714E3EC9-2C42-E84F-AFB3-15A8F170EF87}"/>
              </a:ext>
            </a:extLst>
          </p:cNvPr>
          <p:cNvSpPr/>
          <p:nvPr/>
        </p:nvSpPr>
        <p:spPr>
          <a:xfrm rot="17047009">
            <a:off x="3894122" y="4731603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25">
            <a:extLst>
              <a:ext uri="{FF2B5EF4-FFF2-40B4-BE49-F238E27FC236}">
                <a16:creationId xmlns:a16="http://schemas.microsoft.com/office/drawing/2014/main" id="{76844B63-A524-5B46-9DEF-BB6EF92030FA}"/>
              </a:ext>
            </a:extLst>
          </p:cNvPr>
          <p:cNvSpPr/>
          <p:nvPr/>
        </p:nvSpPr>
        <p:spPr>
          <a:xfrm rot="17047009">
            <a:off x="3810764" y="4334808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25">
            <a:extLst>
              <a:ext uri="{FF2B5EF4-FFF2-40B4-BE49-F238E27FC236}">
                <a16:creationId xmlns:a16="http://schemas.microsoft.com/office/drawing/2014/main" id="{ACD77C75-5D3F-7349-9727-DBE5CCF34615}"/>
              </a:ext>
            </a:extLst>
          </p:cNvPr>
          <p:cNvSpPr/>
          <p:nvPr/>
        </p:nvSpPr>
        <p:spPr>
          <a:xfrm rot="17047009">
            <a:off x="4014508" y="4412352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25">
            <a:extLst>
              <a:ext uri="{FF2B5EF4-FFF2-40B4-BE49-F238E27FC236}">
                <a16:creationId xmlns:a16="http://schemas.microsoft.com/office/drawing/2014/main" id="{86FD7C74-DC2F-9C4E-95DA-F15BFB4C77A5}"/>
              </a:ext>
            </a:extLst>
          </p:cNvPr>
          <p:cNvSpPr/>
          <p:nvPr/>
        </p:nvSpPr>
        <p:spPr>
          <a:xfrm rot="17047009">
            <a:off x="4293235" y="4850378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25">
            <a:extLst>
              <a:ext uri="{FF2B5EF4-FFF2-40B4-BE49-F238E27FC236}">
                <a16:creationId xmlns:a16="http://schemas.microsoft.com/office/drawing/2014/main" id="{C27F2033-8B5E-7844-9754-1EADE570B704}"/>
              </a:ext>
            </a:extLst>
          </p:cNvPr>
          <p:cNvSpPr/>
          <p:nvPr/>
        </p:nvSpPr>
        <p:spPr>
          <a:xfrm rot="17047009">
            <a:off x="4162156" y="4707739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25">
            <a:extLst>
              <a:ext uri="{FF2B5EF4-FFF2-40B4-BE49-F238E27FC236}">
                <a16:creationId xmlns:a16="http://schemas.microsoft.com/office/drawing/2014/main" id="{A56D4161-4BD2-9A4A-966D-C52D7BB79666}"/>
              </a:ext>
            </a:extLst>
          </p:cNvPr>
          <p:cNvSpPr/>
          <p:nvPr/>
        </p:nvSpPr>
        <p:spPr>
          <a:xfrm rot="17047009">
            <a:off x="4355860" y="4533741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25">
            <a:extLst>
              <a:ext uri="{FF2B5EF4-FFF2-40B4-BE49-F238E27FC236}">
                <a16:creationId xmlns:a16="http://schemas.microsoft.com/office/drawing/2014/main" id="{9AAB29A3-08BD-1544-8E7E-DF89FFEAFA4A}"/>
              </a:ext>
            </a:extLst>
          </p:cNvPr>
          <p:cNvSpPr/>
          <p:nvPr/>
        </p:nvSpPr>
        <p:spPr>
          <a:xfrm rot="17047009">
            <a:off x="3357882" y="4199490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25">
            <a:extLst>
              <a:ext uri="{FF2B5EF4-FFF2-40B4-BE49-F238E27FC236}">
                <a16:creationId xmlns:a16="http://schemas.microsoft.com/office/drawing/2014/main" id="{2A770FDC-BC3B-F14D-8CFC-F9FD4FC81F8A}"/>
              </a:ext>
            </a:extLst>
          </p:cNvPr>
          <p:cNvSpPr/>
          <p:nvPr/>
        </p:nvSpPr>
        <p:spPr>
          <a:xfrm rot="17047009">
            <a:off x="3502798" y="4588566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25">
            <a:extLst>
              <a:ext uri="{FF2B5EF4-FFF2-40B4-BE49-F238E27FC236}">
                <a16:creationId xmlns:a16="http://schemas.microsoft.com/office/drawing/2014/main" id="{D89ACCCF-0AE1-2442-A2FF-5F28179B61AB}"/>
              </a:ext>
            </a:extLst>
          </p:cNvPr>
          <p:cNvSpPr/>
          <p:nvPr/>
        </p:nvSpPr>
        <p:spPr>
          <a:xfrm rot="17047009">
            <a:off x="3187735" y="4483416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25">
            <a:extLst>
              <a:ext uri="{FF2B5EF4-FFF2-40B4-BE49-F238E27FC236}">
                <a16:creationId xmlns:a16="http://schemas.microsoft.com/office/drawing/2014/main" id="{C58ABED5-05FA-E04D-804C-314E002E9B1F}"/>
              </a:ext>
            </a:extLst>
          </p:cNvPr>
          <p:cNvSpPr/>
          <p:nvPr/>
        </p:nvSpPr>
        <p:spPr>
          <a:xfrm rot="17047009">
            <a:off x="1618192" y="4183363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25">
            <a:extLst>
              <a:ext uri="{FF2B5EF4-FFF2-40B4-BE49-F238E27FC236}">
                <a16:creationId xmlns:a16="http://schemas.microsoft.com/office/drawing/2014/main" id="{7D689DE2-8CD9-904C-BEDA-649977ED6230}"/>
              </a:ext>
            </a:extLst>
          </p:cNvPr>
          <p:cNvSpPr/>
          <p:nvPr/>
        </p:nvSpPr>
        <p:spPr>
          <a:xfrm rot="17047009">
            <a:off x="1385766" y="4667505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25">
            <a:extLst>
              <a:ext uri="{FF2B5EF4-FFF2-40B4-BE49-F238E27FC236}">
                <a16:creationId xmlns:a16="http://schemas.microsoft.com/office/drawing/2014/main" id="{C4B68DFB-D0B0-2F40-B044-C75D6E1D2176}"/>
              </a:ext>
            </a:extLst>
          </p:cNvPr>
          <p:cNvSpPr/>
          <p:nvPr/>
        </p:nvSpPr>
        <p:spPr>
          <a:xfrm rot="17047009">
            <a:off x="1259983" y="4507697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25">
            <a:extLst>
              <a:ext uri="{FF2B5EF4-FFF2-40B4-BE49-F238E27FC236}">
                <a16:creationId xmlns:a16="http://schemas.microsoft.com/office/drawing/2014/main" id="{012A8A46-0C65-5540-8611-4ABDDD0769FD}"/>
              </a:ext>
            </a:extLst>
          </p:cNvPr>
          <p:cNvSpPr/>
          <p:nvPr/>
        </p:nvSpPr>
        <p:spPr>
          <a:xfrm rot="17047009">
            <a:off x="1217537" y="4850377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25">
            <a:extLst>
              <a:ext uri="{FF2B5EF4-FFF2-40B4-BE49-F238E27FC236}">
                <a16:creationId xmlns:a16="http://schemas.microsoft.com/office/drawing/2014/main" id="{2A250F40-3C87-FC43-A3DB-972D7C7FD2C9}"/>
              </a:ext>
            </a:extLst>
          </p:cNvPr>
          <p:cNvSpPr/>
          <p:nvPr/>
        </p:nvSpPr>
        <p:spPr>
          <a:xfrm rot="17047009">
            <a:off x="1361870" y="4324395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25">
            <a:extLst>
              <a:ext uri="{FF2B5EF4-FFF2-40B4-BE49-F238E27FC236}">
                <a16:creationId xmlns:a16="http://schemas.microsoft.com/office/drawing/2014/main" id="{33450E91-00B3-E146-9B1C-00E27FCFA367}"/>
              </a:ext>
            </a:extLst>
          </p:cNvPr>
          <p:cNvSpPr/>
          <p:nvPr/>
        </p:nvSpPr>
        <p:spPr>
          <a:xfrm rot="17047009">
            <a:off x="1970884" y="4133951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25">
            <a:extLst>
              <a:ext uri="{FF2B5EF4-FFF2-40B4-BE49-F238E27FC236}">
                <a16:creationId xmlns:a16="http://schemas.microsoft.com/office/drawing/2014/main" id="{099EF3D2-DC57-6E40-BFBF-218C9BAE6B0A}"/>
              </a:ext>
            </a:extLst>
          </p:cNvPr>
          <p:cNvSpPr/>
          <p:nvPr/>
        </p:nvSpPr>
        <p:spPr>
          <a:xfrm rot="17047009">
            <a:off x="2123284" y="4286351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25">
            <a:extLst>
              <a:ext uri="{FF2B5EF4-FFF2-40B4-BE49-F238E27FC236}">
                <a16:creationId xmlns:a16="http://schemas.microsoft.com/office/drawing/2014/main" id="{5610DCC5-2248-0346-B4DE-CDD5EC8E89FF}"/>
              </a:ext>
            </a:extLst>
          </p:cNvPr>
          <p:cNvSpPr/>
          <p:nvPr/>
        </p:nvSpPr>
        <p:spPr>
          <a:xfrm rot="17047009">
            <a:off x="1602681" y="4372190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25">
            <a:extLst>
              <a:ext uri="{FF2B5EF4-FFF2-40B4-BE49-F238E27FC236}">
                <a16:creationId xmlns:a16="http://schemas.microsoft.com/office/drawing/2014/main" id="{510DA6BC-57D3-4C4E-80F6-4487921EC331}"/>
              </a:ext>
            </a:extLst>
          </p:cNvPr>
          <p:cNvSpPr/>
          <p:nvPr/>
        </p:nvSpPr>
        <p:spPr>
          <a:xfrm>
            <a:off x="2953758" y="4087893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25">
            <a:extLst>
              <a:ext uri="{FF2B5EF4-FFF2-40B4-BE49-F238E27FC236}">
                <a16:creationId xmlns:a16="http://schemas.microsoft.com/office/drawing/2014/main" id="{8177AF3F-7463-084F-BCEF-515B7CEE7CBF}"/>
              </a:ext>
            </a:extLst>
          </p:cNvPr>
          <p:cNvSpPr/>
          <p:nvPr/>
        </p:nvSpPr>
        <p:spPr>
          <a:xfrm>
            <a:off x="2629092" y="4110798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25">
            <a:extLst>
              <a:ext uri="{FF2B5EF4-FFF2-40B4-BE49-F238E27FC236}">
                <a16:creationId xmlns:a16="http://schemas.microsoft.com/office/drawing/2014/main" id="{E8A9511B-7896-E149-9D7B-FCF7880C9574}"/>
              </a:ext>
            </a:extLst>
          </p:cNvPr>
          <p:cNvSpPr/>
          <p:nvPr/>
        </p:nvSpPr>
        <p:spPr>
          <a:xfrm>
            <a:off x="4267936" y="4316738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25">
            <a:extLst>
              <a:ext uri="{FF2B5EF4-FFF2-40B4-BE49-F238E27FC236}">
                <a16:creationId xmlns:a16="http://schemas.microsoft.com/office/drawing/2014/main" id="{A9BDF2EF-B921-7E4A-A1C4-60E77D3C6537}"/>
              </a:ext>
            </a:extLst>
          </p:cNvPr>
          <p:cNvSpPr/>
          <p:nvPr/>
        </p:nvSpPr>
        <p:spPr>
          <a:xfrm>
            <a:off x="1065977" y="4414696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25">
            <a:extLst>
              <a:ext uri="{FF2B5EF4-FFF2-40B4-BE49-F238E27FC236}">
                <a16:creationId xmlns:a16="http://schemas.microsoft.com/office/drawing/2014/main" id="{DF40D78A-6A78-6144-A7BD-05FAEE7B686D}"/>
              </a:ext>
            </a:extLst>
          </p:cNvPr>
          <p:cNvSpPr/>
          <p:nvPr/>
        </p:nvSpPr>
        <p:spPr>
          <a:xfrm>
            <a:off x="797700" y="4573457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25">
            <a:extLst>
              <a:ext uri="{FF2B5EF4-FFF2-40B4-BE49-F238E27FC236}">
                <a16:creationId xmlns:a16="http://schemas.microsoft.com/office/drawing/2014/main" id="{6BFB5294-C2C5-6B4B-8F2A-99FBA723447C}"/>
              </a:ext>
            </a:extLst>
          </p:cNvPr>
          <p:cNvSpPr/>
          <p:nvPr/>
        </p:nvSpPr>
        <p:spPr>
          <a:xfrm>
            <a:off x="1841081" y="4747416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25">
            <a:extLst>
              <a:ext uri="{FF2B5EF4-FFF2-40B4-BE49-F238E27FC236}">
                <a16:creationId xmlns:a16="http://schemas.microsoft.com/office/drawing/2014/main" id="{A6E12EA5-62F9-894F-AC53-B2A0AF0DFBB1}"/>
              </a:ext>
            </a:extLst>
          </p:cNvPr>
          <p:cNvSpPr/>
          <p:nvPr/>
        </p:nvSpPr>
        <p:spPr>
          <a:xfrm>
            <a:off x="2610569" y="4519782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25">
            <a:extLst>
              <a:ext uri="{FF2B5EF4-FFF2-40B4-BE49-F238E27FC236}">
                <a16:creationId xmlns:a16="http://schemas.microsoft.com/office/drawing/2014/main" id="{810DC4F7-0FC1-3A4A-B18B-9B87C2D0E566}"/>
              </a:ext>
            </a:extLst>
          </p:cNvPr>
          <p:cNvSpPr/>
          <p:nvPr/>
        </p:nvSpPr>
        <p:spPr>
          <a:xfrm>
            <a:off x="3356968" y="4713922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25">
            <a:extLst>
              <a:ext uri="{FF2B5EF4-FFF2-40B4-BE49-F238E27FC236}">
                <a16:creationId xmlns:a16="http://schemas.microsoft.com/office/drawing/2014/main" id="{2D9A749B-084C-164B-8423-89BBAA99DDB9}"/>
              </a:ext>
            </a:extLst>
          </p:cNvPr>
          <p:cNvSpPr/>
          <p:nvPr/>
        </p:nvSpPr>
        <p:spPr>
          <a:xfrm>
            <a:off x="3794776" y="4598773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25">
            <a:extLst>
              <a:ext uri="{FF2B5EF4-FFF2-40B4-BE49-F238E27FC236}">
                <a16:creationId xmlns:a16="http://schemas.microsoft.com/office/drawing/2014/main" id="{79DF7FB3-E60D-314E-AB13-BA9085BD6B2C}"/>
              </a:ext>
            </a:extLst>
          </p:cNvPr>
          <p:cNvSpPr/>
          <p:nvPr/>
        </p:nvSpPr>
        <p:spPr>
          <a:xfrm>
            <a:off x="1415870" y="4912114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AB932DBC-3822-4C4B-871F-55EBE4950CEC}"/>
              </a:ext>
            </a:extLst>
          </p:cNvPr>
          <p:cNvCxnSpPr>
            <a:cxnSpLocks/>
          </p:cNvCxnSpPr>
          <p:nvPr/>
        </p:nvCxnSpPr>
        <p:spPr>
          <a:xfrm>
            <a:off x="3414690" y="4230122"/>
            <a:ext cx="0" cy="567935"/>
          </a:xfrm>
          <a:prstGeom prst="straightConnector1">
            <a:avLst/>
          </a:prstGeom>
          <a:ln w="38100">
            <a:solidFill>
              <a:schemeClr val="accent2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25">
            <a:extLst>
              <a:ext uri="{FF2B5EF4-FFF2-40B4-BE49-F238E27FC236}">
                <a16:creationId xmlns:a16="http://schemas.microsoft.com/office/drawing/2014/main" id="{709C12D8-6769-1F45-AE9C-B1D26C0A2B0D}"/>
              </a:ext>
            </a:extLst>
          </p:cNvPr>
          <p:cNvSpPr/>
          <p:nvPr/>
        </p:nvSpPr>
        <p:spPr>
          <a:xfrm>
            <a:off x="8876354" y="4467506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25">
            <a:extLst>
              <a:ext uri="{FF2B5EF4-FFF2-40B4-BE49-F238E27FC236}">
                <a16:creationId xmlns:a16="http://schemas.microsoft.com/office/drawing/2014/main" id="{86D6C9C1-4650-724E-B52E-371A475C853C}"/>
              </a:ext>
            </a:extLst>
          </p:cNvPr>
          <p:cNvSpPr/>
          <p:nvPr/>
        </p:nvSpPr>
        <p:spPr>
          <a:xfrm>
            <a:off x="8848070" y="4729899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25">
            <a:extLst>
              <a:ext uri="{FF2B5EF4-FFF2-40B4-BE49-F238E27FC236}">
                <a16:creationId xmlns:a16="http://schemas.microsoft.com/office/drawing/2014/main" id="{258C6928-C8EF-0A4E-A76A-C36232DD1747}"/>
              </a:ext>
            </a:extLst>
          </p:cNvPr>
          <p:cNvSpPr/>
          <p:nvPr/>
        </p:nvSpPr>
        <p:spPr>
          <a:xfrm>
            <a:off x="8559406" y="4705974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25">
            <a:extLst>
              <a:ext uri="{FF2B5EF4-FFF2-40B4-BE49-F238E27FC236}">
                <a16:creationId xmlns:a16="http://schemas.microsoft.com/office/drawing/2014/main" id="{C925BC56-9C3F-404B-95EE-608FEE5E0C5F}"/>
              </a:ext>
            </a:extLst>
          </p:cNvPr>
          <p:cNvSpPr/>
          <p:nvPr/>
        </p:nvSpPr>
        <p:spPr>
          <a:xfrm rot="17047009">
            <a:off x="8500939" y="4529156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25">
            <a:extLst>
              <a:ext uri="{FF2B5EF4-FFF2-40B4-BE49-F238E27FC236}">
                <a16:creationId xmlns:a16="http://schemas.microsoft.com/office/drawing/2014/main" id="{9F3FF243-499D-4F43-BEA3-66F156967015}"/>
              </a:ext>
            </a:extLst>
          </p:cNvPr>
          <p:cNvSpPr/>
          <p:nvPr/>
        </p:nvSpPr>
        <p:spPr>
          <a:xfrm rot="17047009">
            <a:off x="8704493" y="4498025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25">
            <a:extLst>
              <a:ext uri="{FF2B5EF4-FFF2-40B4-BE49-F238E27FC236}">
                <a16:creationId xmlns:a16="http://schemas.microsoft.com/office/drawing/2014/main" id="{178F97A8-6B77-8344-8018-8B3227F1302A}"/>
              </a:ext>
            </a:extLst>
          </p:cNvPr>
          <p:cNvSpPr/>
          <p:nvPr/>
        </p:nvSpPr>
        <p:spPr>
          <a:xfrm rot="17047009">
            <a:off x="8314169" y="4700140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25">
            <a:extLst>
              <a:ext uri="{FF2B5EF4-FFF2-40B4-BE49-F238E27FC236}">
                <a16:creationId xmlns:a16="http://schemas.microsoft.com/office/drawing/2014/main" id="{5B72CE0C-0414-DA4B-B0A9-654FE7B2D66C}"/>
              </a:ext>
            </a:extLst>
          </p:cNvPr>
          <p:cNvSpPr/>
          <p:nvPr/>
        </p:nvSpPr>
        <p:spPr>
          <a:xfrm rot="17047009">
            <a:off x="8131041" y="4465888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25">
            <a:extLst>
              <a:ext uri="{FF2B5EF4-FFF2-40B4-BE49-F238E27FC236}">
                <a16:creationId xmlns:a16="http://schemas.microsoft.com/office/drawing/2014/main" id="{EB1F9EF9-7F7A-6C45-A222-DA96CD2089D8}"/>
              </a:ext>
            </a:extLst>
          </p:cNvPr>
          <p:cNvSpPr/>
          <p:nvPr/>
        </p:nvSpPr>
        <p:spPr>
          <a:xfrm rot="17047009">
            <a:off x="8080633" y="4735876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25">
            <a:extLst>
              <a:ext uri="{FF2B5EF4-FFF2-40B4-BE49-F238E27FC236}">
                <a16:creationId xmlns:a16="http://schemas.microsoft.com/office/drawing/2014/main" id="{963E17CC-B755-0345-8658-7F1E8A9769B1}"/>
              </a:ext>
            </a:extLst>
          </p:cNvPr>
          <p:cNvSpPr/>
          <p:nvPr/>
        </p:nvSpPr>
        <p:spPr>
          <a:xfrm rot="17047009">
            <a:off x="7879378" y="4507683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25">
            <a:extLst>
              <a:ext uri="{FF2B5EF4-FFF2-40B4-BE49-F238E27FC236}">
                <a16:creationId xmlns:a16="http://schemas.microsoft.com/office/drawing/2014/main" id="{0EC9369E-A4B5-5548-9B75-C6E3815506A6}"/>
              </a:ext>
            </a:extLst>
          </p:cNvPr>
          <p:cNvSpPr/>
          <p:nvPr/>
        </p:nvSpPr>
        <p:spPr>
          <a:xfrm rot="17047009">
            <a:off x="7765059" y="4707739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25">
            <a:extLst>
              <a:ext uri="{FF2B5EF4-FFF2-40B4-BE49-F238E27FC236}">
                <a16:creationId xmlns:a16="http://schemas.microsoft.com/office/drawing/2014/main" id="{7D2DE723-52FA-864D-A048-BE54D049777C}"/>
              </a:ext>
            </a:extLst>
          </p:cNvPr>
          <p:cNvSpPr/>
          <p:nvPr/>
        </p:nvSpPr>
        <p:spPr>
          <a:xfrm rot="17047009">
            <a:off x="7617272" y="4476084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25">
            <a:extLst>
              <a:ext uri="{FF2B5EF4-FFF2-40B4-BE49-F238E27FC236}">
                <a16:creationId xmlns:a16="http://schemas.microsoft.com/office/drawing/2014/main" id="{5D95E06B-8DCB-FB4E-8908-33EA60D42634}"/>
              </a:ext>
            </a:extLst>
          </p:cNvPr>
          <p:cNvSpPr/>
          <p:nvPr/>
        </p:nvSpPr>
        <p:spPr>
          <a:xfrm rot="17047009">
            <a:off x="7458831" y="4727513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25">
            <a:extLst>
              <a:ext uri="{FF2B5EF4-FFF2-40B4-BE49-F238E27FC236}">
                <a16:creationId xmlns:a16="http://schemas.microsoft.com/office/drawing/2014/main" id="{073824AD-427E-B347-8493-FCBCBD241DF8}"/>
              </a:ext>
            </a:extLst>
          </p:cNvPr>
          <p:cNvSpPr/>
          <p:nvPr/>
        </p:nvSpPr>
        <p:spPr>
          <a:xfrm rot="17047009">
            <a:off x="7595932" y="4685758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25">
            <a:extLst>
              <a:ext uri="{FF2B5EF4-FFF2-40B4-BE49-F238E27FC236}">
                <a16:creationId xmlns:a16="http://schemas.microsoft.com/office/drawing/2014/main" id="{3B4F192A-4313-5040-9E82-82CB6C907B12}"/>
              </a:ext>
            </a:extLst>
          </p:cNvPr>
          <p:cNvSpPr/>
          <p:nvPr/>
        </p:nvSpPr>
        <p:spPr>
          <a:xfrm rot="17047009">
            <a:off x="7455934" y="4503269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25">
            <a:extLst>
              <a:ext uri="{FF2B5EF4-FFF2-40B4-BE49-F238E27FC236}">
                <a16:creationId xmlns:a16="http://schemas.microsoft.com/office/drawing/2014/main" id="{C5757C5F-3808-8F4D-BA7F-560B38453307}"/>
              </a:ext>
            </a:extLst>
          </p:cNvPr>
          <p:cNvSpPr/>
          <p:nvPr/>
        </p:nvSpPr>
        <p:spPr>
          <a:xfrm rot="17047009">
            <a:off x="8297384" y="4511937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25">
            <a:extLst>
              <a:ext uri="{FF2B5EF4-FFF2-40B4-BE49-F238E27FC236}">
                <a16:creationId xmlns:a16="http://schemas.microsoft.com/office/drawing/2014/main" id="{85297DE1-1249-6E4D-BD17-EB66A9375C96}"/>
              </a:ext>
            </a:extLst>
          </p:cNvPr>
          <p:cNvSpPr/>
          <p:nvPr/>
        </p:nvSpPr>
        <p:spPr>
          <a:xfrm>
            <a:off x="10553184" y="4471614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25">
            <a:extLst>
              <a:ext uri="{FF2B5EF4-FFF2-40B4-BE49-F238E27FC236}">
                <a16:creationId xmlns:a16="http://schemas.microsoft.com/office/drawing/2014/main" id="{5B71946E-7892-094E-ADC0-C73C6093081F}"/>
              </a:ext>
            </a:extLst>
          </p:cNvPr>
          <p:cNvSpPr/>
          <p:nvPr/>
        </p:nvSpPr>
        <p:spPr>
          <a:xfrm>
            <a:off x="10538699" y="4702916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25">
            <a:extLst>
              <a:ext uri="{FF2B5EF4-FFF2-40B4-BE49-F238E27FC236}">
                <a16:creationId xmlns:a16="http://schemas.microsoft.com/office/drawing/2014/main" id="{D99C4E3C-1FAC-B142-88EB-3994FC3387AC}"/>
              </a:ext>
            </a:extLst>
          </p:cNvPr>
          <p:cNvSpPr/>
          <p:nvPr/>
        </p:nvSpPr>
        <p:spPr>
          <a:xfrm>
            <a:off x="10264627" y="4691696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25">
            <a:extLst>
              <a:ext uri="{FF2B5EF4-FFF2-40B4-BE49-F238E27FC236}">
                <a16:creationId xmlns:a16="http://schemas.microsoft.com/office/drawing/2014/main" id="{E52CE0D4-10A8-714D-A243-1F28BAB39DD9}"/>
              </a:ext>
            </a:extLst>
          </p:cNvPr>
          <p:cNvSpPr/>
          <p:nvPr/>
        </p:nvSpPr>
        <p:spPr>
          <a:xfrm rot="17047009">
            <a:off x="10364824" y="4518554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25">
            <a:extLst>
              <a:ext uri="{FF2B5EF4-FFF2-40B4-BE49-F238E27FC236}">
                <a16:creationId xmlns:a16="http://schemas.microsoft.com/office/drawing/2014/main" id="{95267854-39E4-6946-B7CC-D6CD093E7EF2}"/>
              </a:ext>
            </a:extLst>
          </p:cNvPr>
          <p:cNvSpPr/>
          <p:nvPr/>
        </p:nvSpPr>
        <p:spPr>
          <a:xfrm rot="17047009">
            <a:off x="9986618" y="4695652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25">
            <a:extLst>
              <a:ext uri="{FF2B5EF4-FFF2-40B4-BE49-F238E27FC236}">
                <a16:creationId xmlns:a16="http://schemas.microsoft.com/office/drawing/2014/main" id="{0019AF64-0456-A041-9713-04252C611992}"/>
              </a:ext>
            </a:extLst>
          </p:cNvPr>
          <p:cNvSpPr/>
          <p:nvPr/>
        </p:nvSpPr>
        <p:spPr>
          <a:xfrm rot="17047009">
            <a:off x="9656643" y="4494347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25">
            <a:extLst>
              <a:ext uri="{FF2B5EF4-FFF2-40B4-BE49-F238E27FC236}">
                <a16:creationId xmlns:a16="http://schemas.microsoft.com/office/drawing/2014/main" id="{6588BDC7-300B-6648-9804-2C25A9F6B429}"/>
              </a:ext>
            </a:extLst>
          </p:cNvPr>
          <p:cNvSpPr/>
          <p:nvPr/>
        </p:nvSpPr>
        <p:spPr>
          <a:xfrm rot="17047009">
            <a:off x="9709249" y="4709110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25">
            <a:extLst>
              <a:ext uri="{FF2B5EF4-FFF2-40B4-BE49-F238E27FC236}">
                <a16:creationId xmlns:a16="http://schemas.microsoft.com/office/drawing/2014/main" id="{983D4283-6C51-6047-874D-EF1694012487}"/>
              </a:ext>
            </a:extLst>
          </p:cNvPr>
          <p:cNvSpPr/>
          <p:nvPr/>
        </p:nvSpPr>
        <p:spPr>
          <a:xfrm rot="17047009">
            <a:off x="9467295" y="4479233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25">
            <a:extLst>
              <a:ext uri="{FF2B5EF4-FFF2-40B4-BE49-F238E27FC236}">
                <a16:creationId xmlns:a16="http://schemas.microsoft.com/office/drawing/2014/main" id="{977806F2-4756-9441-A99C-E54F31CF1F12}"/>
              </a:ext>
            </a:extLst>
          </p:cNvPr>
          <p:cNvSpPr/>
          <p:nvPr/>
        </p:nvSpPr>
        <p:spPr>
          <a:xfrm rot="17047009">
            <a:off x="9488637" y="4713974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25">
            <a:extLst>
              <a:ext uri="{FF2B5EF4-FFF2-40B4-BE49-F238E27FC236}">
                <a16:creationId xmlns:a16="http://schemas.microsoft.com/office/drawing/2014/main" id="{8E96931D-1DAA-E34F-AFB6-18E93883CE17}"/>
              </a:ext>
            </a:extLst>
          </p:cNvPr>
          <p:cNvSpPr/>
          <p:nvPr/>
        </p:nvSpPr>
        <p:spPr>
          <a:xfrm rot="17047009">
            <a:off x="9271641" y="4471614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25">
            <a:extLst>
              <a:ext uri="{FF2B5EF4-FFF2-40B4-BE49-F238E27FC236}">
                <a16:creationId xmlns:a16="http://schemas.microsoft.com/office/drawing/2014/main" id="{28BD30BE-F4EC-CC47-B4BE-EA13ECCF47E8}"/>
              </a:ext>
            </a:extLst>
          </p:cNvPr>
          <p:cNvSpPr/>
          <p:nvPr/>
        </p:nvSpPr>
        <p:spPr>
          <a:xfrm rot="17047009">
            <a:off x="9113200" y="4723043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25">
            <a:extLst>
              <a:ext uri="{FF2B5EF4-FFF2-40B4-BE49-F238E27FC236}">
                <a16:creationId xmlns:a16="http://schemas.microsoft.com/office/drawing/2014/main" id="{873A4D84-2F9F-9E45-B5ED-B3F30627026E}"/>
              </a:ext>
            </a:extLst>
          </p:cNvPr>
          <p:cNvSpPr/>
          <p:nvPr/>
        </p:nvSpPr>
        <p:spPr>
          <a:xfrm rot="17047009">
            <a:off x="9250301" y="4681288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25">
            <a:extLst>
              <a:ext uri="{FF2B5EF4-FFF2-40B4-BE49-F238E27FC236}">
                <a16:creationId xmlns:a16="http://schemas.microsoft.com/office/drawing/2014/main" id="{0C9605D0-4240-FD4F-9026-BED0B6A5A881}"/>
              </a:ext>
            </a:extLst>
          </p:cNvPr>
          <p:cNvSpPr/>
          <p:nvPr/>
        </p:nvSpPr>
        <p:spPr>
          <a:xfrm rot="17047009">
            <a:off x="9138208" y="4519872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25">
            <a:extLst>
              <a:ext uri="{FF2B5EF4-FFF2-40B4-BE49-F238E27FC236}">
                <a16:creationId xmlns:a16="http://schemas.microsoft.com/office/drawing/2014/main" id="{2977D939-3E9B-E141-AEBE-ABC1A6A379C9}"/>
              </a:ext>
            </a:extLst>
          </p:cNvPr>
          <p:cNvSpPr/>
          <p:nvPr/>
        </p:nvSpPr>
        <p:spPr>
          <a:xfrm rot="17047009">
            <a:off x="10005001" y="4493557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25">
            <a:extLst>
              <a:ext uri="{FF2B5EF4-FFF2-40B4-BE49-F238E27FC236}">
                <a16:creationId xmlns:a16="http://schemas.microsoft.com/office/drawing/2014/main" id="{012DD94F-F055-B644-96A2-090A377E3934}"/>
              </a:ext>
            </a:extLst>
          </p:cNvPr>
          <p:cNvSpPr/>
          <p:nvPr/>
        </p:nvSpPr>
        <p:spPr>
          <a:xfrm>
            <a:off x="11358970" y="4498026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25">
            <a:extLst>
              <a:ext uri="{FF2B5EF4-FFF2-40B4-BE49-F238E27FC236}">
                <a16:creationId xmlns:a16="http://schemas.microsoft.com/office/drawing/2014/main" id="{5E9B1568-27F9-9348-A0AE-C0FD64EA037D}"/>
              </a:ext>
            </a:extLst>
          </p:cNvPr>
          <p:cNvSpPr/>
          <p:nvPr/>
        </p:nvSpPr>
        <p:spPr>
          <a:xfrm>
            <a:off x="11297484" y="4697589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25">
            <a:extLst>
              <a:ext uri="{FF2B5EF4-FFF2-40B4-BE49-F238E27FC236}">
                <a16:creationId xmlns:a16="http://schemas.microsoft.com/office/drawing/2014/main" id="{C8C11EC5-9900-C841-8277-51DE35D3D946}"/>
              </a:ext>
            </a:extLst>
          </p:cNvPr>
          <p:cNvSpPr/>
          <p:nvPr/>
        </p:nvSpPr>
        <p:spPr>
          <a:xfrm>
            <a:off x="10995972" y="4744356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25">
            <a:extLst>
              <a:ext uri="{FF2B5EF4-FFF2-40B4-BE49-F238E27FC236}">
                <a16:creationId xmlns:a16="http://schemas.microsoft.com/office/drawing/2014/main" id="{35FF93F0-2A52-8841-A263-C27A3032D0E9}"/>
              </a:ext>
            </a:extLst>
          </p:cNvPr>
          <p:cNvSpPr/>
          <p:nvPr/>
        </p:nvSpPr>
        <p:spPr>
          <a:xfrm rot="17047009">
            <a:off x="10980159" y="4506893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25">
            <a:extLst>
              <a:ext uri="{FF2B5EF4-FFF2-40B4-BE49-F238E27FC236}">
                <a16:creationId xmlns:a16="http://schemas.microsoft.com/office/drawing/2014/main" id="{D8B684B5-6901-9B4F-95AE-7FAC7DDC9515}"/>
              </a:ext>
            </a:extLst>
          </p:cNvPr>
          <p:cNvSpPr/>
          <p:nvPr/>
        </p:nvSpPr>
        <p:spPr>
          <a:xfrm rot="17047009">
            <a:off x="11174875" y="4538824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25">
            <a:extLst>
              <a:ext uri="{FF2B5EF4-FFF2-40B4-BE49-F238E27FC236}">
                <a16:creationId xmlns:a16="http://schemas.microsoft.com/office/drawing/2014/main" id="{98AC8E21-71DA-094A-BB94-C8711F9F71EB}"/>
              </a:ext>
            </a:extLst>
          </p:cNvPr>
          <p:cNvSpPr/>
          <p:nvPr/>
        </p:nvSpPr>
        <p:spPr>
          <a:xfrm rot="17047009">
            <a:off x="10717253" y="4743603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25">
            <a:extLst>
              <a:ext uri="{FF2B5EF4-FFF2-40B4-BE49-F238E27FC236}">
                <a16:creationId xmlns:a16="http://schemas.microsoft.com/office/drawing/2014/main" id="{079D66B6-9561-0042-887B-CD33EE0694AB}"/>
              </a:ext>
            </a:extLst>
          </p:cNvPr>
          <p:cNvSpPr/>
          <p:nvPr/>
        </p:nvSpPr>
        <p:spPr>
          <a:xfrm rot="17047009">
            <a:off x="10828254" y="4685759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25">
            <a:extLst>
              <a:ext uri="{FF2B5EF4-FFF2-40B4-BE49-F238E27FC236}">
                <a16:creationId xmlns:a16="http://schemas.microsoft.com/office/drawing/2014/main" id="{E66A9DC1-8B87-C842-98F4-2360E186111C}"/>
              </a:ext>
            </a:extLst>
          </p:cNvPr>
          <p:cNvSpPr/>
          <p:nvPr/>
        </p:nvSpPr>
        <p:spPr>
          <a:xfrm rot="17047009">
            <a:off x="10385512" y="4754071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25">
            <a:extLst>
              <a:ext uri="{FF2B5EF4-FFF2-40B4-BE49-F238E27FC236}">
                <a16:creationId xmlns:a16="http://schemas.microsoft.com/office/drawing/2014/main" id="{ECF435CF-D057-614F-809C-EB6DD432C832}"/>
              </a:ext>
            </a:extLst>
          </p:cNvPr>
          <p:cNvSpPr/>
          <p:nvPr/>
        </p:nvSpPr>
        <p:spPr>
          <a:xfrm rot="17047009">
            <a:off x="11129348" y="4706245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25">
            <a:extLst>
              <a:ext uri="{FF2B5EF4-FFF2-40B4-BE49-F238E27FC236}">
                <a16:creationId xmlns:a16="http://schemas.microsoft.com/office/drawing/2014/main" id="{FB3099BC-C914-0E45-9E74-BD914E1A8A15}"/>
              </a:ext>
            </a:extLst>
          </p:cNvPr>
          <p:cNvSpPr/>
          <p:nvPr/>
        </p:nvSpPr>
        <p:spPr>
          <a:xfrm rot="17047009">
            <a:off x="10121441" y="4707740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25">
            <a:extLst>
              <a:ext uri="{FF2B5EF4-FFF2-40B4-BE49-F238E27FC236}">
                <a16:creationId xmlns:a16="http://schemas.microsoft.com/office/drawing/2014/main" id="{18766F32-7AA4-294F-9358-5B63C98C80EC}"/>
              </a:ext>
            </a:extLst>
          </p:cNvPr>
          <p:cNvSpPr/>
          <p:nvPr/>
        </p:nvSpPr>
        <p:spPr>
          <a:xfrm rot="17047009">
            <a:off x="10137626" y="4521506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25">
            <a:extLst>
              <a:ext uri="{FF2B5EF4-FFF2-40B4-BE49-F238E27FC236}">
                <a16:creationId xmlns:a16="http://schemas.microsoft.com/office/drawing/2014/main" id="{0850D6D3-6FA6-8749-9956-FA96B41F81AF}"/>
              </a:ext>
            </a:extLst>
          </p:cNvPr>
          <p:cNvSpPr/>
          <p:nvPr/>
        </p:nvSpPr>
        <p:spPr>
          <a:xfrm rot="17047009">
            <a:off x="9868435" y="4743310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25">
            <a:extLst>
              <a:ext uri="{FF2B5EF4-FFF2-40B4-BE49-F238E27FC236}">
                <a16:creationId xmlns:a16="http://schemas.microsoft.com/office/drawing/2014/main" id="{618F8608-9E1D-474E-A2DD-6169F20830A7}"/>
              </a:ext>
            </a:extLst>
          </p:cNvPr>
          <p:cNvSpPr/>
          <p:nvPr/>
        </p:nvSpPr>
        <p:spPr>
          <a:xfrm rot="17047009">
            <a:off x="9834843" y="4465421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25">
            <a:extLst>
              <a:ext uri="{FF2B5EF4-FFF2-40B4-BE49-F238E27FC236}">
                <a16:creationId xmlns:a16="http://schemas.microsoft.com/office/drawing/2014/main" id="{E7CB9E30-589C-3A40-8DED-845CFE50040C}"/>
              </a:ext>
            </a:extLst>
          </p:cNvPr>
          <p:cNvSpPr/>
          <p:nvPr/>
        </p:nvSpPr>
        <p:spPr>
          <a:xfrm rot="17047009">
            <a:off x="10760236" y="4513824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25">
            <a:extLst>
              <a:ext uri="{FF2B5EF4-FFF2-40B4-BE49-F238E27FC236}">
                <a16:creationId xmlns:a16="http://schemas.microsoft.com/office/drawing/2014/main" id="{5FE4F996-D65D-B248-A48F-10379D440135}"/>
              </a:ext>
            </a:extLst>
          </p:cNvPr>
          <p:cNvSpPr/>
          <p:nvPr/>
        </p:nvSpPr>
        <p:spPr>
          <a:xfrm rot="17047009">
            <a:off x="8704442" y="4743310"/>
            <a:ext cx="108000" cy="1080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8005CC6F-CA47-3249-B53B-CC5216E6C9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8507" y="2672046"/>
            <a:ext cx="900262" cy="658316"/>
          </a:xfrm>
          <a:prstGeom prst="rect">
            <a:avLst/>
          </a:prstGeom>
        </p:spPr>
      </p:pic>
      <p:sp>
        <p:nvSpPr>
          <p:cNvPr id="121" name="Title 1">
            <a:extLst>
              <a:ext uri="{FF2B5EF4-FFF2-40B4-BE49-F238E27FC236}">
                <a16:creationId xmlns:a16="http://schemas.microsoft.com/office/drawing/2014/main" id="{19F5A1C3-9CB2-8E46-99F5-755B5414B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 5725 and 3D cameras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3CC04420-9137-0E4B-977A-0D1DF8086412}"/>
              </a:ext>
            </a:extLst>
          </p:cNvPr>
          <p:cNvSpPr txBox="1"/>
          <p:nvPr/>
        </p:nvSpPr>
        <p:spPr>
          <a:xfrm>
            <a:off x="838200" y="1202517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rPr>
              <a:t>Precision, trueness and accuracy applied</a:t>
            </a:r>
          </a:p>
        </p:txBody>
      </p:sp>
      <p:sp>
        <p:nvSpPr>
          <p:cNvPr id="123" name="Arc 122">
            <a:extLst>
              <a:ext uri="{FF2B5EF4-FFF2-40B4-BE49-F238E27FC236}">
                <a16:creationId xmlns:a16="http://schemas.microsoft.com/office/drawing/2014/main" id="{F031D0DC-8487-5449-BEF5-9600385C47C2}"/>
              </a:ext>
            </a:extLst>
          </p:cNvPr>
          <p:cNvSpPr/>
          <p:nvPr/>
        </p:nvSpPr>
        <p:spPr>
          <a:xfrm>
            <a:off x="238005" y="4470469"/>
            <a:ext cx="5071457" cy="2373874"/>
          </a:xfrm>
          <a:prstGeom prst="arc">
            <a:avLst>
              <a:gd name="adj1" fmla="val 12242846"/>
              <a:gd name="adj2" fmla="val 20208265"/>
            </a:avLst>
          </a:prstGeom>
          <a:ln w="635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26614455-C758-9446-9D61-5A4A3D583F10}"/>
              </a:ext>
            </a:extLst>
          </p:cNvPr>
          <p:cNvSpPr/>
          <p:nvPr/>
        </p:nvSpPr>
        <p:spPr>
          <a:xfrm>
            <a:off x="286190" y="1848904"/>
            <a:ext cx="4793803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dirty="0">
                <a:latin typeface="Gotham Book" pitchFamily="2" charset="0"/>
                <a:cs typeface="Gotham Book" pitchFamily="2" charset="0"/>
              </a:rPr>
              <a:t>Lower accuracy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9EDA8F6-4916-104E-94B9-7E6D11B0A8CF}"/>
              </a:ext>
            </a:extLst>
          </p:cNvPr>
          <p:cNvSpPr/>
          <p:nvPr/>
        </p:nvSpPr>
        <p:spPr>
          <a:xfrm>
            <a:off x="6729682" y="1718758"/>
            <a:ext cx="4793803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dirty="0">
                <a:latin typeface="Gotham Book" pitchFamily="2" charset="0"/>
                <a:cs typeface="Gotham Book" pitchFamily="2" charset="0"/>
              </a:rPr>
              <a:t>Higher accuracy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5B282A18-AA93-674E-840C-CFA6EDFC2B2B}"/>
              </a:ext>
            </a:extLst>
          </p:cNvPr>
          <p:cNvSpPr txBox="1"/>
          <p:nvPr/>
        </p:nvSpPr>
        <p:spPr>
          <a:xfrm>
            <a:off x="5128189" y="5438951"/>
            <a:ext cx="2851935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dirty="0" err="1">
                <a:solidFill>
                  <a:schemeClr val="accent1"/>
                </a:solidFill>
              </a:rPr>
              <a:t>Trueness</a:t>
            </a:r>
            <a:br>
              <a:rPr lang="nb-NO" dirty="0"/>
            </a:br>
            <a:r>
              <a:rPr lang="nb-NO" sz="1400" dirty="0" err="1">
                <a:solidFill>
                  <a:schemeClr val="accent4">
                    <a:lumMod val="75000"/>
                  </a:schemeClr>
                </a:solidFill>
                <a:latin typeface="Gotham Book" pitchFamily="2" charset="0"/>
                <a:cs typeface="Gotham Book" pitchFamily="2" charset="0"/>
              </a:rPr>
              <a:t>deviation</a:t>
            </a:r>
            <a:r>
              <a:rPr lang="nb-NO" sz="1400" dirty="0">
                <a:solidFill>
                  <a:schemeClr val="accent4">
                    <a:lumMod val="75000"/>
                  </a:schemeClr>
                </a:solidFill>
                <a:latin typeface="Gotham Book" pitchFamily="2" charset="0"/>
                <a:cs typeface="Gotham Book" pitchFamily="2" charset="0"/>
              </a:rPr>
              <a:t> from true </a:t>
            </a:r>
            <a:r>
              <a:rPr lang="nb-NO" sz="1400" dirty="0" err="1">
                <a:solidFill>
                  <a:schemeClr val="accent4">
                    <a:lumMod val="75000"/>
                  </a:schemeClr>
                </a:solidFill>
                <a:latin typeface="Gotham Book" pitchFamily="2" charset="0"/>
                <a:cs typeface="Gotham Book" pitchFamily="2" charset="0"/>
              </a:rPr>
              <a:t>reference</a:t>
            </a:r>
            <a:endParaRPr lang="nb-NO" dirty="0">
              <a:solidFill>
                <a:schemeClr val="accent4">
                  <a:lumMod val="75000"/>
                </a:schemeClr>
              </a:solidFill>
              <a:latin typeface="Gotham Book" pitchFamily="2" charset="0"/>
              <a:cs typeface="Gotham Book" pitchFamily="2" charset="0"/>
            </a:endParaRP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B55AFEB8-9730-6D4F-9106-A9E68B0AE6B3}"/>
              </a:ext>
            </a:extLst>
          </p:cNvPr>
          <p:cNvCxnSpPr>
            <a:cxnSpLocks/>
            <a:stCxn id="126" idx="1"/>
          </p:cNvCxnSpPr>
          <p:nvPr/>
        </p:nvCxnSpPr>
        <p:spPr>
          <a:xfrm flipH="1" flipV="1">
            <a:off x="4644470" y="4741327"/>
            <a:ext cx="483719" cy="990012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F039ACB4-6335-6444-8923-68D45EB83F9F}"/>
              </a:ext>
            </a:extLst>
          </p:cNvPr>
          <p:cNvCxnSpPr>
            <a:cxnSpLocks/>
            <a:stCxn id="126" idx="1"/>
          </p:cNvCxnSpPr>
          <p:nvPr/>
        </p:nvCxnSpPr>
        <p:spPr>
          <a:xfrm flipH="1" flipV="1">
            <a:off x="2820776" y="4570701"/>
            <a:ext cx="2307413" cy="116063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75207CD3-23A6-DA41-87C1-646789E45209}"/>
              </a:ext>
            </a:extLst>
          </p:cNvPr>
          <p:cNvCxnSpPr>
            <a:cxnSpLocks/>
            <a:stCxn id="126" idx="1"/>
          </p:cNvCxnSpPr>
          <p:nvPr/>
        </p:nvCxnSpPr>
        <p:spPr>
          <a:xfrm flipH="1" flipV="1">
            <a:off x="977719" y="4738672"/>
            <a:ext cx="4150470" cy="99266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793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74737-011B-402C-8A65-B5174B2C2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Datasheet specifications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4DF0C90-3E1E-47CC-9735-690CA952B95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70937" y="1658244"/>
          <a:ext cx="3984057" cy="17294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84057">
                  <a:extLst>
                    <a:ext uri="{9D8B030D-6E8A-4147-A177-3AD203B41FA5}">
                      <a16:colId xmlns:a16="http://schemas.microsoft.com/office/drawing/2014/main" val="116019498"/>
                    </a:ext>
                  </a:extLst>
                </a:gridCol>
              </a:tblGrid>
              <a:tr h="322171"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Specifications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56496110"/>
                  </a:ext>
                </a:extLst>
              </a:tr>
              <a:tr h="397197">
                <a:tc>
                  <a:txBody>
                    <a:bodyPr/>
                    <a:lstStyle/>
                    <a:p>
                      <a:r>
                        <a:rPr lang="en-US" sz="1200" b="0" i="0" noProof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  <a:cs typeface="Gotham Book" pitchFamily="2" charset="0"/>
                        </a:rPr>
                        <a:t>Point precision</a:t>
                      </a:r>
                      <a:endParaRPr lang="en-US" sz="1600" b="0" i="0" noProof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  <a:cs typeface="Gotham Book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5476225"/>
                  </a:ext>
                </a:extLst>
              </a:tr>
              <a:tr h="3221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Gotham Book" pitchFamily="2" charset="0"/>
                        </a:rPr>
                        <a:t>Local planarity precision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6820464"/>
                  </a:ext>
                </a:extLst>
              </a:tr>
              <a:tr h="3221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Gotham Book" pitchFamily="2" charset="0"/>
                        </a:rPr>
                        <a:t>Global planarity trueness and accuracy</a:t>
                      </a:r>
                      <a:endParaRPr lang="en-US" sz="1600" b="0" i="0" noProof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  <a:cs typeface="Gotham Book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0994477"/>
                  </a:ext>
                </a:extLst>
              </a:tr>
              <a:tr h="3221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Gotham Book" pitchFamily="2" charset="0"/>
                        </a:rPr>
                        <a:t>Dimension precision, trueness and accuracy</a:t>
                      </a:r>
                      <a:endParaRPr lang="en-US" sz="1600" b="0" i="0" noProof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  <a:cs typeface="Gotham Book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150017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344F33D-0367-450A-96C8-F04D90C920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t="21869" r="31445" b="19897"/>
          <a:stretch/>
        </p:blipFill>
        <p:spPr>
          <a:xfrm>
            <a:off x="5283433" y="1003303"/>
            <a:ext cx="6908567" cy="5854697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3652E60-E195-9845-B2CB-A6D683B7FF09}"/>
              </a:ext>
            </a:extLst>
          </p:cNvPr>
          <p:cNvGraphicFramePr>
            <a:graphicFrameLocks noGrp="1"/>
          </p:cNvGraphicFramePr>
          <p:nvPr/>
        </p:nvGraphicFramePr>
        <p:xfrm>
          <a:off x="1370937" y="3665845"/>
          <a:ext cx="3561400" cy="23738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61400">
                  <a:extLst>
                    <a:ext uri="{9D8B030D-6E8A-4147-A177-3AD203B41FA5}">
                      <a16:colId xmlns:a16="http://schemas.microsoft.com/office/drawing/2014/main" val="1915206120"/>
                    </a:ext>
                  </a:extLst>
                </a:gridCol>
              </a:tblGrid>
              <a:tr h="322171"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Conditions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1534677"/>
                  </a:ext>
                </a:extLst>
              </a:tr>
              <a:tr h="397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noProof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j-lt"/>
                          <a:cs typeface="Gotham Book" pitchFamily="2" charset="0"/>
                        </a:rPr>
                        <a:t>Working distance</a:t>
                      </a:r>
                      <a:r>
                        <a:rPr lang="en-US" sz="1600" b="1" i="0" noProof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j-lt"/>
                          <a:cs typeface="Gotham Book" pitchFamily="2" charset="0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5745510"/>
                  </a:ext>
                </a:extLst>
              </a:tr>
              <a:tr h="3221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cs typeface="Gotham Light" pitchFamily="2" charset="0"/>
                        </a:rPr>
                        <a:t>Ambient temperature		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2196495"/>
                  </a:ext>
                </a:extLst>
              </a:tr>
              <a:tr h="3221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cs typeface="Gotham Light" pitchFamily="2" charset="0"/>
                        </a:rPr>
                        <a:t>Ambient light	</a:t>
                      </a:r>
                      <a:endParaRPr lang="en-US" sz="1200" b="0" i="0" noProof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2285242"/>
                  </a:ext>
                </a:extLst>
              </a:tr>
              <a:tr h="3221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cs typeface="Gotham Light" pitchFamily="2" charset="0"/>
                        </a:rPr>
                        <a:t>Aperture</a:t>
                      </a:r>
                      <a:endParaRPr lang="en-US" sz="1200" b="0" i="0" noProof="0" dirty="0"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026972"/>
                  </a:ext>
                </a:extLst>
              </a:tr>
              <a:tr h="3221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cs typeface="Gotham Light" pitchFamily="2" charset="0"/>
                        </a:rPr>
                        <a:t>Imager Gain</a:t>
                      </a:r>
                      <a:endParaRPr lang="en-US" sz="1200" b="0" i="0" noProof="0" dirty="0"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6990524"/>
                  </a:ext>
                </a:extLst>
              </a:tr>
              <a:tr h="3221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cs typeface="Gotham Light" pitchFamily="2" charset="0"/>
                        </a:rPr>
                        <a:t>Projector brightness</a:t>
                      </a:r>
                      <a:endParaRPr lang="en-US" sz="1200" b="0" i="0" noProof="0" dirty="0"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0673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3872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9B999-C6E3-5740-B623-2B14A21BB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metrics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3BD0CB-0CBC-2247-BD85-2261C2D89149}"/>
              </a:ext>
            </a:extLst>
          </p:cNvPr>
          <p:cNvSpPr txBox="1"/>
          <p:nvPr/>
        </p:nvSpPr>
        <p:spPr>
          <a:xfrm>
            <a:off x="838200" y="1202517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rPr>
              <a:t>Zivid One+</a:t>
            </a:r>
            <a:r>
              <a:rPr lang="en-GB" sz="1400" dirty="0">
                <a:solidFill>
                  <a:schemeClr val="accent1"/>
                </a:solidFill>
                <a:latin typeface="Gotham Book" pitchFamily="2" charset="0"/>
                <a:cs typeface="Gotham Book" pitchFamily="2" charset="0"/>
              </a:rPr>
              <a:t> M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rPr>
              <a:t>- typical specifications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697EE-FECB-E644-893C-5FF9F33418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22" y="2879115"/>
            <a:ext cx="3653931" cy="2196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377506E-8530-3241-BAB5-3F080814DF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014" r="40890" b="79789"/>
          <a:stretch/>
        </p:blipFill>
        <p:spPr>
          <a:xfrm rot="567862">
            <a:off x="3056671" y="1946371"/>
            <a:ext cx="351587" cy="9609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1F66C3-65EF-5341-BC4B-8A635378D791}"/>
              </a:ext>
            </a:extLst>
          </p:cNvPr>
          <p:cNvSpPr/>
          <p:nvPr/>
        </p:nvSpPr>
        <p:spPr>
          <a:xfrm>
            <a:off x="2791408" y="1995123"/>
            <a:ext cx="788670" cy="785195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E340AFE-EB27-D44F-98F7-FFA99B3B22FF}"/>
              </a:ext>
            </a:extLst>
          </p:cNvPr>
          <p:cNvSpPr txBox="1">
            <a:spLocks/>
          </p:cNvSpPr>
          <p:nvPr/>
        </p:nvSpPr>
        <p:spPr>
          <a:xfrm>
            <a:off x="5545940" y="5498608"/>
            <a:ext cx="4853796" cy="9771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accent4">
                    <a:lumMod val="75000"/>
                  </a:schemeClr>
                </a:solidFill>
                <a:latin typeface="Gotham Book" pitchFamily="2" charset="0"/>
                <a:cs typeface="Gotham Book" pitchFamily="2" charset="0"/>
              </a:rPr>
              <a:t>Conditions, unless otherwise specified:</a:t>
            </a:r>
            <a:br>
              <a:rPr lang="en-US" sz="1800" dirty="0">
                <a:latin typeface="+mj-lt"/>
                <a:cs typeface="Gotham Book" pitchFamily="2" charset="0"/>
              </a:rPr>
            </a:b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Ambient temperature (Ta) = </a:t>
            </a:r>
            <a:r>
              <a:rPr lang="en-US" sz="1050" dirty="0">
                <a:cs typeface="Gotham Light" pitchFamily="2" charset="0"/>
              </a:rPr>
              <a:t>25C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	Ambient light (La) = </a:t>
            </a:r>
            <a:r>
              <a:rPr lang="en-US" sz="1050" dirty="0">
                <a:cs typeface="Gotham Light" pitchFamily="2" charset="0"/>
              </a:rPr>
              <a:t>200 lux 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Aperture (A) = </a:t>
            </a:r>
            <a:r>
              <a:rPr lang="en-US" sz="1050" dirty="0">
                <a:cs typeface="Gotham Light" pitchFamily="2" charset="0"/>
              </a:rPr>
              <a:t>f/5.6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			</a:t>
            </a:r>
          </a:p>
          <a:p>
            <a:pPr>
              <a:lnSpc>
                <a:spcPct val="120000"/>
              </a:lnSpc>
            </a:pP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Projector brightness (</a:t>
            </a:r>
            <a:r>
              <a:rPr lang="en-US" sz="1050" dirty="0" err="1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Pb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) = </a:t>
            </a:r>
            <a:r>
              <a:rPr lang="en-US" sz="1050" dirty="0">
                <a:cs typeface="Gotham Light" pitchFamily="2" charset="0"/>
              </a:rPr>
              <a:t>1x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	Imager gain (Ig) = </a:t>
            </a:r>
            <a:r>
              <a:rPr lang="en-US" sz="1050" dirty="0">
                <a:cs typeface="Gotham Light" pitchFamily="2" charset="0"/>
              </a:rPr>
              <a:t>1x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	</a:t>
            </a:r>
            <a:r>
              <a:rPr lang="en-US" sz="1050" dirty="0">
                <a:cs typeface="Gotham Light" pitchFamily="2" charset="0"/>
              </a:rPr>
              <a:t>		 		</a:t>
            </a:r>
            <a:br>
              <a:rPr lang="en-US" sz="1000" dirty="0">
                <a:cs typeface="Gotham Light" pitchFamily="2" charset="0"/>
              </a:rPr>
            </a:br>
            <a:endParaRPr lang="en-US" sz="1000" dirty="0">
              <a:cs typeface="Gotham Light" pitchFamily="2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2A53A0C-BE57-8E4E-81A3-B69589FA82C2}"/>
              </a:ext>
            </a:extLst>
          </p:cNvPr>
          <p:cNvGraphicFramePr>
            <a:graphicFrameLocks noGrp="1"/>
          </p:cNvGraphicFramePr>
          <p:nvPr/>
        </p:nvGraphicFramePr>
        <p:xfrm>
          <a:off x="5545940" y="1983529"/>
          <a:ext cx="5998961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03469">
                  <a:extLst>
                    <a:ext uri="{9D8B030D-6E8A-4147-A177-3AD203B41FA5}">
                      <a16:colId xmlns:a16="http://schemas.microsoft.com/office/drawing/2014/main" val="3492143760"/>
                    </a:ext>
                  </a:extLst>
                </a:gridCol>
                <a:gridCol w="985961">
                  <a:extLst>
                    <a:ext uri="{9D8B030D-6E8A-4147-A177-3AD203B41FA5}">
                      <a16:colId xmlns:a16="http://schemas.microsoft.com/office/drawing/2014/main" val="876460708"/>
                    </a:ext>
                  </a:extLst>
                </a:gridCol>
                <a:gridCol w="1709531">
                  <a:extLst>
                    <a:ext uri="{9D8B030D-6E8A-4147-A177-3AD203B41FA5}">
                      <a16:colId xmlns:a16="http://schemas.microsoft.com/office/drawing/2014/main" val="18196354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Point precision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2181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39AA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La = 750 lux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39AA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Gotham Book" pitchFamily="2" charset="0"/>
                        <a:ea typeface="+mn-ea"/>
                        <a:cs typeface="Gotham 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5238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i="0" noProof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D = 1600mm</a:t>
                      </a:r>
                      <a:endParaRPr lang="en-US" sz="1600" b="0" i="0" noProof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570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1349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D = 1600mm, </a:t>
                      </a:r>
                      <a:r>
                        <a:rPr kumimoji="0" 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Pb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 = 1.8x</a:t>
                      </a:r>
                      <a:endParaRPr lang="en-US" sz="1600" b="0" i="0" noProof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480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8466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2503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9B999-C6E3-5740-B623-2B14A21BB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metrics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3BD0CB-0CBC-2247-BD85-2261C2D89149}"/>
              </a:ext>
            </a:extLst>
          </p:cNvPr>
          <p:cNvSpPr txBox="1"/>
          <p:nvPr/>
        </p:nvSpPr>
        <p:spPr>
          <a:xfrm>
            <a:off x="838200" y="1202517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rPr>
              <a:t>Zivid One+</a:t>
            </a:r>
            <a:r>
              <a:rPr lang="en-GB" sz="1400" dirty="0">
                <a:solidFill>
                  <a:schemeClr val="accent1"/>
                </a:solidFill>
                <a:latin typeface="Gotham Book" pitchFamily="2" charset="0"/>
                <a:cs typeface="Gotham Book" pitchFamily="2" charset="0"/>
              </a:rPr>
              <a:t> M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rPr>
              <a:t>- typical specifications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97004C6-B775-CA42-850F-AD143E16AC97}"/>
              </a:ext>
            </a:extLst>
          </p:cNvPr>
          <p:cNvSpPr txBox="1">
            <a:spLocks/>
          </p:cNvSpPr>
          <p:nvPr/>
        </p:nvSpPr>
        <p:spPr>
          <a:xfrm>
            <a:off x="5545940" y="5498608"/>
            <a:ext cx="4853796" cy="9771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accent4">
                    <a:lumMod val="75000"/>
                  </a:schemeClr>
                </a:solidFill>
                <a:latin typeface="Gotham Book" pitchFamily="2" charset="0"/>
                <a:cs typeface="Gotham Book" pitchFamily="2" charset="0"/>
              </a:rPr>
              <a:t>Conditions, unless otherwise specified:</a:t>
            </a:r>
            <a:br>
              <a:rPr lang="en-US" sz="1800" dirty="0">
                <a:latin typeface="+mj-lt"/>
                <a:cs typeface="Gotham Book" pitchFamily="2" charset="0"/>
              </a:rPr>
            </a:b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Ambient temperature (Ta) = </a:t>
            </a:r>
            <a:r>
              <a:rPr lang="en-US" sz="1050" dirty="0">
                <a:cs typeface="Gotham Light" pitchFamily="2" charset="0"/>
              </a:rPr>
              <a:t>25C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	Ambient light (La) = </a:t>
            </a:r>
            <a:r>
              <a:rPr lang="en-US" sz="1050" dirty="0">
                <a:cs typeface="Gotham Light" pitchFamily="2" charset="0"/>
              </a:rPr>
              <a:t>200 lux 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Aperture (A) = </a:t>
            </a:r>
            <a:r>
              <a:rPr lang="en-US" sz="1050" dirty="0">
                <a:cs typeface="Gotham Light" pitchFamily="2" charset="0"/>
              </a:rPr>
              <a:t>f/5.6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			</a:t>
            </a:r>
          </a:p>
          <a:p>
            <a:pPr>
              <a:lnSpc>
                <a:spcPct val="120000"/>
              </a:lnSpc>
            </a:pP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Projector brightness (</a:t>
            </a:r>
            <a:r>
              <a:rPr lang="en-US" sz="1050" dirty="0" err="1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Pb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) = </a:t>
            </a:r>
            <a:r>
              <a:rPr lang="en-US" sz="1050" dirty="0">
                <a:cs typeface="Gotham Light" pitchFamily="2" charset="0"/>
              </a:rPr>
              <a:t>1x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	Imager gain (Ig) = </a:t>
            </a:r>
            <a:r>
              <a:rPr lang="en-US" sz="1050" dirty="0">
                <a:cs typeface="Gotham Light" pitchFamily="2" charset="0"/>
              </a:rPr>
              <a:t>1x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	</a:t>
            </a:r>
            <a:r>
              <a:rPr lang="en-US" sz="1050" dirty="0">
                <a:cs typeface="Gotham Light" pitchFamily="2" charset="0"/>
              </a:rPr>
              <a:t>		 		</a:t>
            </a:r>
            <a:br>
              <a:rPr lang="en-US" sz="1000" dirty="0">
                <a:cs typeface="Gotham Light" pitchFamily="2" charset="0"/>
              </a:rPr>
            </a:br>
            <a:endParaRPr lang="en-US" sz="1000" dirty="0">
              <a:cs typeface="Gotham Light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697EE-FECB-E644-893C-5FF9F33418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22" y="2879115"/>
            <a:ext cx="3653931" cy="2196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377506E-8530-3241-BAB5-3F080814DF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014" r="40890" b="79789"/>
          <a:stretch/>
        </p:blipFill>
        <p:spPr>
          <a:xfrm rot="567862">
            <a:off x="3056671" y="1946371"/>
            <a:ext cx="351587" cy="9609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1F66C3-65EF-5341-BC4B-8A635378D791}"/>
              </a:ext>
            </a:extLst>
          </p:cNvPr>
          <p:cNvSpPr/>
          <p:nvPr/>
        </p:nvSpPr>
        <p:spPr>
          <a:xfrm>
            <a:off x="2791408" y="1995123"/>
            <a:ext cx="788670" cy="785195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17D7F8-1E45-3043-B039-1842AFEF7B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5940" y="2486659"/>
            <a:ext cx="5449980" cy="29224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FA3515-DDDB-6343-884A-C48EFF43AC62}"/>
              </a:ext>
            </a:extLst>
          </p:cNvPr>
          <p:cNvSpPr/>
          <p:nvPr/>
        </p:nvSpPr>
        <p:spPr>
          <a:xfrm>
            <a:off x="5545940" y="1978354"/>
            <a:ext cx="4285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Gotham Book" pitchFamily="2" charset="0"/>
                <a:cs typeface="Gotham Book" pitchFamily="2" charset="0"/>
              </a:rPr>
              <a:t>Point precision vs. working distance</a:t>
            </a:r>
          </a:p>
        </p:txBody>
      </p:sp>
    </p:spTree>
    <p:extLst>
      <p:ext uri="{BB962C8B-B14F-4D97-AF65-F5344CB8AC3E}">
        <p14:creationId xmlns:p14="http://schemas.microsoft.com/office/powerpoint/2010/main" val="3295446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9B999-C6E3-5740-B623-2B14A21BB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planarity metrics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3BD0CB-0CBC-2247-BD85-2261C2D89149}"/>
              </a:ext>
            </a:extLst>
          </p:cNvPr>
          <p:cNvSpPr txBox="1"/>
          <p:nvPr/>
        </p:nvSpPr>
        <p:spPr>
          <a:xfrm>
            <a:off x="838200" y="1202517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rPr>
              <a:t>Zivid One+</a:t>
            </a:r>
            <a:r>
              <a:rPr lang="en-GB" sz="1400" dirty="0">
                <a:solidFill>
                  <a:schemeClr val="accent1"/>
                </a:solidFill>
                <a:latin typeface="Gotham Book" pitchFamily="2" charset="0"/>
                <a:cs typeface="Gotham Book" pitchFamily="2" charset="0"/>
              </a:rPr>
              <a:t> M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rPr>
              <a:t>- typical specifications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8A31E3CF-673A-F642-B76F-7F6C79700D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4014" r="40890" b="79789"/>
          <a:stretch/>
        </p:blipFill>
        <p:spPr>
          <a:xfrm rot="567862">
            <a:off x="3056671" y="1946371"/>
            <a:ext cx="351587" cy="96096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A327A0D-4C0F-DD49-94E6-2DB0D0190A82}"/>
              </a:ext>
            </a:extLst>
          </p:cNvPr>
          <p:cNvSpPr/>
          <p:nvPr/>
        </p:nvSpPr>
        <p:spPr>
          <a:xfrm>
            <a:off x="2791408" y="1995123"/>
            <a:ext cx="788670" cy="785195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5FD9C51B-A258-D646-85C8-74A45DCEB962}"/>
              </a:ext>
            </a:extLst>
          </p:cNvPr>
          <p:cNvSpPr txBox="1">
            <a:spLocks/>
          </p:cNvSpPr>
          <p:nvPr/>
        </p:nvSpPr>
        <p:spPr>
          <a:xfrm>
            <a:off x="2516939" y="3744771"/>
            <a:ext cx="926231" cy="4017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100" dirty="0">
                <a:latin typeface="Gotham Book" pitchFamily="2" charset="0"/>
                <a:cs typeface="Gotham Book" pitchFamily="2" charset="0"/>
              </a:rPr>
              <a:t>Global</a:t>
            </a:r>
            <a:endParaRPr lang="en-US" sz="1000" dirty="0">
              <a:cs typeface="Gotham Light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911BE1B-E047-AC42-A564-88C18E3FCDE6}"/>
              </a:ext>
            </a:extLst>
          </p:cNvPr>
          <p:cNvSpPr txBox="1">
            <a:spLocks/>
          </p:cNvSpPr>
          <p:nvPr/>
        </p:nvSpPr>
        <p:spPr>
          <a:xfrm>
            <a:off x="5545940" y="5498608"/>
            <a:ext cx="4853796" cy="9771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accent4">
                    <a:lumMod val="75000"/>
                  </a:schemeClr>
                </a:solidFill>
                <a:latin typeface="Gotham Book" pitchFamily="2" charset="0"/>
                <a:cs typeface="Gotham Book" pitchFamily="2" charset="0"/>
              </a:rPr>
              <a:t>Conditions, unless otherwise specified:</a:t>
            </a:r>
            <a:br>
              <a:rPr lang="en-US" sz="1800" dirty="0">
                <a:latin typeface="+mj-lt"/>
                <a:cs typeface="Gotham Book" pitchFamily="2" charset="0"/>
              </a:rPr>
            </a:b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Ambient temperature (Ta) = </a:t>
            </a:r>
            <a:r>
              <a:rPr lang="en-US" sz="1050" dirty="0">
                <a:cs typeface="Gotham Light" pitchFamily="2" charset="0"/>
              </a:rPr>
              <a:t>25C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	Ambient light (La) = </a:t>
            </a:r>
            <a:r>
              <a:rPr lang="en-US" sz="1050" dirty="0">
                <a:cs typeface="Gotham Light" pitchFamily="2" charset="0"/>
              </a:rPr>
              <a:t>200 lux 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Aperture (A) = </a:t>
            </a:r>
            <a:r>
              <a:rPr lang="en-US" sz="1050" dirty="0">
                <a:cs typeface="Gotham Light" pitchFamily="2" charset="0"/>
              </a:rPr>
              <a:t>f/5.6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			</a:t>
            </a:r>
          </a:p>
          <a:p>
            <a:pPr>
              <a:lnSpc>
                <a:spcPct val="120000"/>
              </a:lnSpc>
            </a:pP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Projector brightness (</a:t>
            </a:r>
            <a:r>
              <a:rPr lang="en-US" sz="1050" dirty="0" err="1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Pb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) = </a:t>
            </a:r>
            <a:r>
              <a:rPr lang="en-US" sz="1050" dirty="0">
                <a:cs typeface="Gotham Light" pitchFamily="2" charset="0"/>
              </a:rPr>
              <a:t>1x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	Imager gain (Ig) = </a:t>
            </a:r>
            <a:r>
              <a:rPr lang="en-US" sz="1050" dirty="0">
                <a:cs typeface="Gotham Light" pitchFamily="2" charset="0"/>
              </a:rPr>
              <a:t>1x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	</a:t>
            </a:r>
            <a:r>
              <a:rPr lang="en-US" sz="1050" dirty="0">
                <a:cs typeface="Gotham Light" pitchFamily="2" charset="0"/>
              </a:rPr>
              <a:t>		 		</a:t>
            </a:r>
            <a:br>
              <a:rPr lang="en-US" sz="1000" dirty="0">
                <a:cs typeface="Gotham Light" pitchFamily="2" charset="0"/>
              </a:rPr>
            </a:br>
            <a:endParaRPr lang="en-US" sz="1000" dirty="0">
              <a:cs typeface="Gotham Light" pitchFamily="2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EFA5680-FABF-6743-BF34-435F9F7AA554}"/>
              </a:ext>
            </a:extLst>
          </p:cNvPr>
          <p:cNvGraphicFramePr>
            <a:graphicFrameLocks noGrp="1"/>
          </p:cNvGraphicFramePr>
          <p:nvPr/>
        </p:nvGraphicFramePr>
        <p:xfrm>
          <a:off x="5545940" y="1961627"/>
          <a:ext cx="6782766" cy="259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79807">
                  <a:extLst>
                    <a:ext uri="{9D8B030D-6E8A-4147-A177-3AD203B41FA5}">
                      <a16:colId xmlns:a16="http://schemas.microsoft.com/office/drawing/2014/main" val="3492143760"/>
                    </a:ext>
                  </a:extLst>
                </a:gridCol>
                <a:gridCol w="1142037">
                  <a:extLst>
                    <a:ext uri="{9D8B030D-6E8A-4147-A177-3AD203B41FA5}">
                      <a16:colId xmlns:a16="http://schemas.microsoft.com/office/drawing/2014/main" val="876460708"/>
                    </a:ext>
                  </a:extLst>
                </a:gridCol>
                <a:gridCol w="2260922">
                  <a:extLst>
                    <a:ext uri="{9D8B030D-6E8A-4147-A177-3AD203B41FA5}">
                      <a16:colId xmlns:a16="http://schemas.microsoft.com/office/drawing/2014/main" val="18196354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Global planarity trueness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2181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i="0" noProof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D = 1600mm</a:t>
                      </a:r>
                      <a:endParaRPr lang="en-US" sz="1600" b="0" i="0" noProof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670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1349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D = 1600mm, </a:t>
                      </a:r>
                      <a:r>
                        <a:rPr kumimoji="0" 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Pb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 = 1.8x</a:t>
                      </a:r>
                      <a:endParaRPr lang="en-US" sz="1600" b="0" i="0" noProof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690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8466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noProof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US" b="0" i="0" noProof="0" dirty="0"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0" i="0" noProof="0" dirty="0"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41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Global planarity accuracy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140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9124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i="0" noProof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D = 1600mm</a:t>
                      </a:r>
                      <a:endParaRPr lang="en-US" sz="1600" b="0" i="0" noProof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1030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7074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D = 1600mm, </a:t>
                      </a:r>
                      <a:r>
                        <a:rPr kumimoji="0" 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Pb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 = 1.8x</a:t>
                      </a:r>
                      <a:endParaRPr lang="en-US" sz="1600" b="0" i="0" noProof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553489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5A4C7262-37FA-764B-9098-3B83849E81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5" y="2883318"/>
            <a:ext cx="3653931" cy="220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31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29345DE-2675-F648-89D0-3282CB2F1ED7}"/>
              </a:ext>
            </a:extLst>
          </p:cNvPr>
          <p:cNvSpPr txBox="1">
            <a:spLocks/>
          </p:cNvSpPr>
          <p:nvPr/>
        </p:nvSpPr>
        <p:spPr>
          <a:xfrm>
            <a:off x="1524000" y="4631132"/>
            <a:ext cx="9144000" cy="155053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Our mission is human-like </a:t>
            </a:r>
          </a:p>
          <a:p>
            <a:pPr algn="ctr"/>
            <a:r>
              <a:rPr lang="en-US" sz="3600" dirty="0">
                <a:solidFill>
                  <a:schemeClr val="accent1"/>
                </a:solidFill>
              </a:rPr>
              <a:t>vision </a:t>
            </a:r>
            <a:r>
              <a:rPr lang="en-US" sz="3600" dirty="0"/>
              <a:t>for robots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E5A46B-2D90-5240-BC32-770AF28227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4248" y="1617657"/>
            <a:ext cx="8679125" cy="3819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C3ED3A-E685-7346-AF9E-01F01528FD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477" y="0"/>
            <a:ext cx="10495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2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9B999-C6E3-5740-B623-2B14A21BB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Zivid One+ 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3BD0CB-0CBC-2247-BD85-2261C2D89149}"/>
              </a:ext>
            </a:extLst>
          </p:cNvPr>
          <p:cNvSpPr txBox="1"/>
          <p:nvPr/>
        </p:nvSpPr>
        <p:spPr>
          <a:xfrm>
            <a:off x="838200" y="1202517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rPr>
              <a:t>Point metrics – typical specifications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97004C6-B775-CA42-850F-AD143E16AC97}"/>
              </a:ext>
            </a:extLst>
          </p:cNvPr>
          <p:cNvSpPr txBox="1">
            <a:spLocks/>
          </p:cNvSpPr>
          <p:nvPr/>
        </p:nvSpPr>
        <p:spPr>
          <a:xfrm>
            <a:off x="4942848" y="4144416"/>
            <a:ext cx="4853796" cy="9771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accent4">
                    <a:lumMod val="75000"/>
                  </a:schemeClr>
                </a:solidFill>
                <a:latin typeface="Gotham Book" pitchFamily="2" charset="0"/>
                <a:cs typeface="Gotham Book" pitchFamily="2" charset="0"/>
              </a:rPr>
              <a:t>Conditions, unless otherwise specified:</a:t>
            </a:r>
            <a:br>
              <a:rPr lang="en-US" sz="1800" dirty="0">
                <a:latin typeface="+mj-lt"/>
                <a:cs typeface="Gotham Book" pitchFamily="2" charset="0"/>
              </a:rPr>
            </a:b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Ambient temperature (Ta) = </a:t>
            </a:r>
            <a:r>
              <a:rPr lang="en-US" sz="1050" dirty="0">
                <a:cs typeface="Gotham Light" pitchFamily="2" charset="0"/>
              </a:rPr>
              <a:t>25C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	Ambient light (La) = </a:t>
            </a:r>
            <a:r>
              <a:rPr lang="en-US" sz="1050" dirty="0">
                <a:cs typeface="Gotham Light" pitchFamily="2" charset="0"/>
              </a:rPr>
              <a:t>200 lux 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Aperture (A) = </a:t>
            </a:r>
            <a:r>
              <a:rPr lang="en-US" sz="1050" dirty="0">
                <a:cs typeface="Gotham Light" pitchFamily="2" charset="0"/>
              </a:rPr>
              <a:t>f/5.6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		Distance (D) = </a:t>
            </a:r>
            <a:r>
              <a:rPr lang="en-US" sz="1050" dirty="0">
                <a:cs typeface="Gotham Light" pitchFamily="2" charset="0"/>
              </a:rPr>
              <a:t>600mm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	</a:t>
            </a:r>
          </a:p>
          <a:p>
            <a:pPr>
              <a:lnSpc>
                <a:spcPct val="120000"/>
              </a:lnSpc>
            </a:pP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Projector brightness (</a:t>
            </a:r>
            <a:r>
              <a:rPr lang="en-US" sz="1050" dirty="0" err="1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Pb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) = </a:t>
            </a:r>
            <a:r>
              <a:rPr lang="en-US" sz="1050" dirty="0">
                <a:cs typeface="Gotham Light" pitchFamily="2" charset="0"/>
              </a:rPr>
              <a:t>1x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	Imager gain (Ig) = </a:t>
            </a:r>
            <a:r>
              <a:rPr lang="en-US" sz="1050" dirty="0">
                <a:cs typeface="Gotham Light" pitchFamily="2" charset="0"/>
              </a:rPr>
              <a:t>1x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	</a:t>
            </a:r>
            <a:r>
              <a:rPr lang="en-US" sz="1050" dirty="0">
                <a:cs typeface="Gotham Light" pitchFamily="2" charset="0"/>
              </a:rPr>
              <a:t>		 		</a:t>
            </a:r>
            <a:br>
              <a:rPr lang="en-US" sz="1000" dirty="0">
                <a:cs typeface="Gotham Light" pitchFamily="2" charset="0"/>
              </a:rPr>
            </a:br>
            <a:endParaRPr lang="en-US" sz="1000" dirty="0">
              <a:cs typeface="Gotham Light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2C6F120-69A8-B646-919F-5033E6B5B5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593848"/>
              </p:ext>
            </p:extLst>
          </p:nvPr>
        </p:nvGraphicFramePr>
        <p:xfrm>
          <a:off x="4942848" y="1924005"/>
          <a:ext cx="6782766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79807">
                  <a:extLst>
                    <a:ext uri="{9D8B030D-6E8A-4147-A177-3AD203B41FA5}">
                      <a16:colId xmlns:a16="http://schemas.microsoft.com/office/drawing/2014/main" val="3492143760"/>
                    </a:ext>
                  </a:extLst>
                </a:gridCol>
                <a:gridCol w="1142037">
                  <a:extLst>
                    <a:ext uri="{9D8B030D-6E8A-4147-A177-3AD203B41FA5}">
                      <a16:colId xmlns:a16="http://schemas.microsoft.com/office/drawing/2014/main" val="876460708"/>
                    </a:ext>
                  </a:extLst>
                </a:gridCol>
                <a:gridCol w="2260922">
                  <a:extLst>
                    <a:ext uri="{9D8B030D-6E8A-4147-A177-3AD203B41FA5}">
                      <a16:colId xmlns:a16="http://schemas.microsoft.com/office/drawing/2014/main" val="18196354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Point precision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2181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39AA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La = 750 lux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39AA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Gotham Book" pitchFamily="2" charset="0"/>
                        <a:ea typeface="+mn-ea"/>
                        <a:cs typeface="Gotham 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5238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i="0" noProof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D = 1600mm</a:t>
                      </a:r>
                      <a:endParaRPr lang="en-US" sz="1600" b="0" i="0" noProof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570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1349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D = 1600mm, </a:t>
                      </a:r>
                      <a:r>
                        <a:rPr kumimoji="0" 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Pb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 = 1.8x</a:t>
                      </a:r>
                      <a:endParaRPr lang="en-US" sz="1600" b="0" i="0" noProof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480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8466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D = 1500mm, La = 500 lux, </a:t>
                      </a:r>
                      <a:r>
                        <a:rPr kumimoji="0" 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Pb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 = 1.8x</a:t>
                      </a:r>
                      <a:endParaRPr lang="en-US" sz="1600" b="0" i="0" noProof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570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41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noProof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US" b="0" i="0" noProof="0" dirty="0">
                        <a:latin typeface="Gotham Light" pitchFamily="2" charset="0"/>
                        <a:cs typeface="Gotham Ligh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912400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491697EE-FECB-E644-893C-5FF9F33418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22" y="2879115"/>
            <a:ext cx="3653931" cy="2196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377506E-8530-3241-BAB5-3F080814DF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014" r="40890" b="79789"/>
          <a:stretch/>
        </p:blipFill>
        <p:spPr>
          <a:xfrm rot="567862">
            <a:off x="3056671" y="1946371"/>
            <a:ext cx="351587" cy="9609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1F66C3-65EF-5341-BC4B-8A635378D791}"/>
              </a:ext>
            </a:extLst>
          </p:cNvPr>
          <p:cNvSpPr/>
          <p:nvPr/>
        </p:nvSpPr>
        <p:spPr>
          <a:xfrm>
            <a:off x="2791408" y="1995123"/>
            <a:ext cx="788670" cy="785195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9681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9B999-C6E3-5740-B623-2B14A21BB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Zivid One+ 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3BD0CB-0CBC-2247-BD85-2261C2D89149}"/>
              </a:ext>
            </a:extLst>
          </p:cNvPr>
          <p:cNvSpPr txBox="1"/>
          <p:nvPr/>
        </p:nvSpPr>
        <p:spPr>
          <a:xfrm>
            <a:off x="838200" y="1202517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rPr>
              <a:t>Local planarity metrics – typical specifications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97004C6-B775-CA42-850F-AD143E16AC97}"/>
              </a:ext>
            </a:extLst>
          </p:cNvPr>
          <p:cNvSpPr txBox="1">
            <a:spLocks/>
          </p:cNvSpPr>
          <p:nvPr/>
        </p:nvSpPr>
        <p:spPr>
          <a:xfrm>
            <a:off x="4930816" y="4054928"/>
            <a:ext cx="4853796" cy="9771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accent4">
                    <a:lumMod val="75000"/>
                  </a:schemeClr>
                </a:solidFill>
                <a:latin typeface="Gotham Book" pitchFamily="2" charset="0"/>
                <a:cs typeface="Gotham Book" pitchFamily="2" charset="0"/>
              </a:rPr>
              <a:t>Conditions, unless otherwise specified:</a:t>
            </a:r>
            <a:br>
              <a:rPr lang="en-US" sz="1800" dirty="0">
                <a:latin typeface="+mj-lt"/>
                <a:cs typeface="Gotham Book" pitchFamily="2" charset="0"/>
              </a:rPr>
            </a:b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Ambient temperature (Ta) = </a:t>
            </a:r>
            <a:r>
              <a:rPr lang="en-US" sz="1050" dirty="0">
                <a:cs typeface="Gotham Light" pitchFamily="2" charset="0"/>
              </a:rPr>
              <a:t>25C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	Ambient light (La) = </a:t>
            </a:r>
            <a:r>
              <a:rPr lang="en-US" sz="1050" dirty="0">
                <a:cs typeface="Gotham Light" pitchFamily="2" charset="0"/>
              </a:rPr>
              <a:t>200 lux 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Aperture (A) = </a:t>
            </a:r>
            <a:r>
              <a:rPr lang="en-US" sz="1050" dirty="0">
                <a:cs typeface="Gotham Light" pitchFamily="2" charset="0"/>
              </a:rPr>
              <a:t>f/5.6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		Distance (D) = </a:t>
            </a:r>
            <a:r>
              <a:rPr lang="en-US" sz="1050" dirty="0">
                <a:cs typeface="Gotham Light" pitchFamily="2" charset="0"/>
              </a:rPr>
              <a:t>600mm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	</a:t>
            </a:r>
          </a:p>
          <a:p>
            <a:pPr>
              <a:lnSpc>
                <a:spcPct val="120000"/>
              </a:lnSpc>
            </a:pP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Projector brightness (</a:t>
            </a:r>
            <a:r>
              <a:rPr lang="en-US" sz="1050" dirty="0" err="1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Pb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) = </a:t>
            </a:r>
            <a:r>
              <a:rPr lang="en-US" sz="1050" dirty="0">
                <a:cs typeface="Gotham Light" pitchFamily="2" charset="0"/>
              </a:rPr>
              <a:t>1x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	Imager gain (Ig) = </a:t>
            </a:r>
            <a:r>
              <a:rPr lang="en-US" sz="1050" dirty="0">
                <a:cs typeface="Gotham Light" pitchFamily="2" charset="0"/>
              </a:rPr>
              <a:t>1x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	</a:t>
            </a:r>
            <a:r>
              <a:rPr lang="en-US" sz="1050" dirty="0">
                <a:cs typeface="Gotham Light" pitchFamily="2" charset="0"/>
              </a:rPr>
              <a:t>		 		</a:t>
            </a:r>
            <a:br>
              <a:rPr lang="en-US" sz="1000" dirty="0">
                <a:cs typeface="Gotham Light" pitchFamily="2" charset="0"/>
              </a:rPr>
            </a:br>
            <a:endParaRPr lang="en-US" sz="1000" dirty="0">
              <a:cs typeface="Gotham Light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2C6F120-69A8-B646-919F-5033E6B5B5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834771"/>
              </p:ext>
            </p:extLst>
          </p:nvPr>
        </p:nvGraphicFramePr>
        <p:xfrm>
          <a:off x="4930816" y="1895237"/>
          <a:ext cx="6782766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79807">
                  <a:extLst>
                    <a:ext uri="{9D8B030D-6E8A-4147-A177-3AD203B41FA5}">
                      <a16:colId xmlns:a16="http://schemas.microsoft.com/office/drawing/2014/main" val="3492143760"/>
                    </a:ext>
                  </a:extLst>
                </a:gridCol>
                <a:gridCol w="1142037">
                  <a:extLst>
                    <a:ext uri="{9D8B030D-6E8A-4147-A177-3AD203B41FA5}">
                      <a16:colId xmlns:a16="http://schemas.microsoft.com/office/drawing/2014/main" val="876460708"/>
                    </a:ext>
                  </a:extLst>
                </a:gridCol>
                <a:gridCol w="2260922">
                  <a:extLst>
                    <a:ext uri="{9D8B030D-6E8A-4147-A177-3AD203B41FA5}">
                      <a16:colId xmlns:a16="http://schemas.microsoft.com/office/drawing/2014/main" val="18196354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Local planarity precision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2181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39AA1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La = 750 lux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39AA1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Gotham Book" pitchFamily="2" charset="0"/>
                        <a:ea typeface="+mn-ea"/>
                        <a:cs typeface="Gotham 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5238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i="0" noProof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D = 1600mm</a:t>
                      </a:r>
                      <a:endParaRPr lang="en-US" sz="1600" b="0" i="0" noProof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610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1349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D = 1600mm, </a:t>
                      </a:r>
                      <a:r>
                        <a:rPr kumimoji="0" 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Pb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 = 1.8x</a:t>
                      </a:r>
                      <a:endParaRPr lang="en-US" sz="1600" b="0" i="0" noProof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540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8466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D = 1500mm, La = 500 lux, </a:t>
                      </a:r>
                      <a:r>
                        <a:rPr kumimoji="0" 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Pb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 = 1.8x</a:t>
                      </a:r>
                      <a:endParaRPr lang="en-US" sz="1600" b="0" i="0" noProof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630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41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noProof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US" b="0" i="0" noProof="0" dirty="0">
                        <a:latin typeface="Gotham Light" pitchFamily="2" charset="0"/>
                        <a:cs typeface="Gotham Ligh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912400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CB9873F-686A-7A44-B028-BACA62583E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64398"/>
            <a:ext cx="3573330" cy="2160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DA66A63-4FE7-D741-BA68-E0DDD25808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014" r="40890" b="79789"/>
          <a:stretch/>
        </p:blipFill>
        <p:spPr>
          <a:xfrm rot="567862">
            <a:off x="3056671" y="1946371"/>
            <a:ext cx="351587" cy="96096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CF2DB95-0751-A843-9B19-10334C53BFF5}"/>
              </a:ext>
            </a:extLst>
          </p:cNvPr>
          <p:cNvSpPr/>
          <p:nvPr/>
        </p:nvSpPr>
        <p:spPr>
          <a:xfrm>
            <a:off x="2791408" y="1995123"/>
            <a:ext cx="788670" cy="785195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0B1EB58-79EA-064B-9DFE-1700354C01E1}"/>
              </a:ext>
            </a:extLst>
          </p:cNvPr>
          <p:cNvSpPr txBox="1">
            <a:spLocks/>
          </p:cNvSpPr>
          <p:nvPr/>
        </p:nvSpPr>
        <p:spPr>
          <a:xfrm>
            <a:off x="2791408" y="4538601"/>
            <a:ext cx="926231" cy="4017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100" dirty="0">
                <a:latin typeface="Gotham Book" pitchFamily="2" charset="0"/>
                <a:cs typeface="Gotham Book" pitchFamily="2" charset="0"/>
              </a:rPr>
              <a:t>Local</a:t>
            </a:r>
            <a:endParaRPr lang="en-US" sz="1000" dirty="0">
              <a:cs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535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9B999-C6E3-5740-B623-2B14A21BB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Zivid One+ 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3BD0CB-0CBC-2247-BD85-2261C2D89149}"/>
              </a:ext>
            </a:extLst>
          </p:cNvPr>
          <p:cNvSpPr txBox="1"/>
          <p:nvPr/>
        </p:nvSpPr>
        <p:spPr>
          <a:xfrm>
            <a:off x="838200" y="1202517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rPr>
              <a:t>Global planarity metrics – typical specifications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97004C6-B775-CA42-850F-AD143E16AC97}"/>
              </a:ext>
            </a:extLst>
          </p:cNvPr>
          <p:cNvSpPr txBox="1">
            <a:spLocks/>
          </p:cNvSpPr>
          <p:nvPr/>
        </p:nvSpPr>
        <p:spPr>
          <a:xfrm>
            <a:off x="4920306" y="4851277"/>
            <a:ext cx="4853796" cy="9771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accent4">
                    <a:lumMod val="75000"/>
                  </a:schemeClr>
                </a:solidFill>
                <a:latin typeface="Gotham Book" pitchFamily="2" charset="0"/>
                <a:cs typeface="Gotham Book" pitchFamily="2" charset="0"/>
              </a:rPr>
              <a:t>Conditions, unless otherwise specified:</a:t>
            </a:r>
            <a:br>
              <a:rPr lang="en-US" sz="1800" dirty="0">
                <a:latin typeface="+mj-lt"/>
                <a:cs typeface="Gotham Book" pitchFamily="2" charset="0"/>
              </a:rPr>
            </a:b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Ambient temperature (Ta) = </a:t>
            </a:r>
            <a:r>
              <a:rPr lang="en-US" sz="1050" dirty="0">
                <a:cs typeface="Gotham Light" pitchFamily="2" charset="0"/>
              </a:rPr>
              <a:t>25C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	Ambient light (La) = </a:t>
            </a:r>
            <a:r>
              <a:rPr lang="en-US" sz="1050" dirty="0">
                <a:cs typeface="Gotham Light" pitchFamily="2" charset="0"/>
              </a:rPr>
              <a:t>200 lux 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Aperture (A) = </a:t>
            </a:r>
            <a:r>
              <a:rPr lang="en-US" sz="1050" dirty="0">
                <a:cs typeface="Gotham Light" pitchFamily="2" charset="0"/>
              </a:rPr>
              <a:t>f/5.6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		Distance (D) = </a:t>
            </a:r>
            <a:r>
              <a:rPr lang="en-US" sz="1050" dirty="0">
                <a:cs typeface="Gotham Light" pitchFamily="2" charset="0"/>
              </a:rPr>
              <a:t>600mm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	</a:t>
            </a:r>
          </a:p>
          <a:p>
            <a:pPr>
              <a:lnSpc>
                <a:spcPct val="120000"/>
              </a:lnSpc>
            </a:pP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Projector brightness (</a:t>
            </a:r>
            <a:r>
              <a:rPr lang="en-US" sz="1050" dirty="0" err="1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Pb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) = </a:t>
            </a:r>
            <a:r>
              <a:rPr lang="en-US" sz="1050" dirty="0">
                <a:cs typeface="Gotham Light" pitchFamily="2" charset="0"/>
              </a:rPr>
              <a:t>1x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	Imager gain (Ig) = </a:t>
            </a:r>
            <a:r>
              <a:rPr lang="en-US" sz="1050" dirty="0">
                <a:cs typeface="Gotham Light" pitchFamily="2" charset="0"/>
              </a:rPr>
              <a:t>1x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	</a:t>
            </a:r>
            <a:r>
              <a:rPr lang="en-US" sz="1050" dirty="0">
                <a:cs typeface="Gotham Light" pitchFamily="2" charset="0"/>
              </a:rPr>
              <a:t>		 		</a:t>
            </a:r>
            <a:br>
              <a:rPr lang="en-US" sz="1000" dirty="0">
                <a:cs typeface="Gotham Light" pitchFamily="2" charset="0"/>
              </a:rPr>
            </a:br>
            <a:endParaRPr lang="en-US" sz="1000" dirty="0">
              <a:cs typeface="Gotham Light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2C6F120-69A8-B646-919F-5033E6B5B5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84203"/>
              </p:ext>
            </p:extLst>
          </p:nvPr>
        </p:nvGraphicFramePr>
        <p:xfrm>
          <a:off x="4920306" y="1832177"/>
          <a:ext cx="6782766" cy="259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79807">
                  <a:extLst>
                    <a:ext uri="{9D8B030D-6E8A-4147-A177-3AD203B41FA5}">
                      <a16:colId xmlns:a16="http://schemas.microsoft.com/office/drawing/2014/main" val="3492143760"/>
                    </a:ext>
                  </a:extLst>
                </a:gridCol>
                <a:gridCol w="1142037">
                  <a:extLst>
                    <a:ext uri="{9D8B030D-6E8A-4147-A177-3AD203B41FA5}">
                      <a16:colId xmlns:a16="http://schemas.microsoft.com/office/drawing/2014/main" val="876460708"/>
                    </a:ext>
                  </a:extLst>
                </a:gridCol>
                <a:gridCol w="2260922">
                  <a:extLst>
                    <a:ext uri="{9D8B030D-6E8A-4147-A177-3AD203B41FA5}">
                      <a16:colId xmlns:a16="http://schemas.microsoft.com/office/drawing/2014/main" val="18196354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Global planarity trueness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2181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i="0" noProof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D = 1600mm</a:t>
                      </a:r>
                      <a:endParaRPr lang="en-US" sz="1600" b="0" i="0" noProof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670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1349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D = 1600mm, </a:t>
                      </a:r>
                      <a:r>
                        <a:rPr kumimoji="0" 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Pb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 = 1.8x</a:t>
                      </a:r>
                      <a:endParaRPr lang="en-US" sz="1600" b="0" i="0" noProof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690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8466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noProof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US" b="0" i="0" noProof="0" dirty="0"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0" i="0" noProof="0" dirty="0"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41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Global planarity accuracy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140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9124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i="0" noProof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D = 1600mm</a:t>
                      </a:r>
                      <a:endParaRPr lang="en-US" sz="1600" b="0" i="0" noProof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1030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7074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D = 1600mm, </a:t>
                      </a:r>
                      <a:r>
                        <a:rPr kumimoji="0" 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Pb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 = 1.8x</a:t>
                      </a:r>
                      <a:endParaRPr lang="en-US" sz="1600" b="0" i="0" noProof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553489"/>
                  </a:ext>
                </a:extLst>
              </a:tr>
            </a:tbl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3CA781CC-B72F-AF4A-86F8-5402C1D019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22358"/>
            <a:ext cx="3573330" cy="21600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8A31E3CF-673A-F642-B76F-7F6C79700D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014" r="40890" b="79789"/>
          <a:stretch/>
        </p:blipFill>
        <p:spPr>
          <a:xfrm rot="567862">
            <a:off x="3056671" y="1946371"/>
            <a:ext cx="351587" cy="96096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A327A0D-4C0F-DD49-94E6-2DB0D0190A82}"/>
              </a:ext>
            </a:extLst>
          </p:cNvPr>
          <p:cNvSpPr/>
          <p:nvPr/>
        </p:nvSpPr>
        <p:spPr>
          <a:xfrm>
            <a:off x="2791408" y="1995123"/>
            <a:ext cx="788670" cy="785195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5FD9C51B-A258-D646-85C8-74A45DCEB962}"/>
              </a:ext>
            </a:extLst>
          </p:cNvPr>
          <p:cNvSpPr txBox="1">
            <a:spLocks/>
          </p:cNvSpPr>
          <p:nvPr/>
        </p:nvSpPr>
        <p:spPr>
          <a:xfrm>
            <a:off x="2516939" y="3744771"/>
            <a:ext cx="926231" cy="4017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100" dirty="0">
                <a:latin typeface="Gotham Book" pitchFamily="2" charset="0"/>
                <a:cs typeface="Gotham Book" pitchFamily="2" charset="0"/>
              </a:rPr>
              <a:t>Global</a:t>
            </a:r>
            <a:endParaRPr lang="en-US" sz="1000" dirty="0">
              <a:cs typeface="Gotham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230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9B999-C6E3-5740-B623-2B14A21BB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Zivid One+ 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3BD0CB-0CBC-2247-BD85-2261C2D89149}"/>
              </a:ext>
            </a:extLst>
          </p:cNvPr>
          <p:cNvSpPr txBox="1"/>
          <p:nvPr/>
        </p:nvSpPr>
        <p:spPr>
          <a:xfrm>
            <a:off x="838200" y="1202517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rPr>
              <a:t>Dimension metrics – typical specifications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97004C6-B775-CA42-850F-AD143E16AC97}"/>
              </a:ext>
            </a:extLst>
          </p:cNvPr>
          <p:cNvSpPr txBox="1">
            <a:spLocks/>
          </p:cNvSpPr>
          <p:nvPr/>
        </p:nvSpPr>
        <p:spPr>
          <a:xfrm>
            <a:off x="4930816" y="4554677"/>
            <a:ext cx="4853796" cy="9771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accent4">
                    <a:lumMod val="75000"/>
                  </a:schemeClr>
                </a:solidFill>
                <a:latin typeface="Gotham Book" pitchFamily="2" charset="0"/>
                <a:cs typeface="Gotham Book" pitchFamily="2" charset="0"/>
              </a:rPr>
              <a:t>Conditions, unless otherwise specified:</a:t>
            </a:r>
            <a:br>
              <a:rPr lang="en-US" sz="1800" dirty="0">
                <a:latin typeface="+mj-lt"/>
                <a:cs typeface="Gotham Book" pitchFamily="2" charset="0"/>
              </a:rPr>
            </a:b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Ambient temperature (Ta) = </a:t>
            </a:r>
            <a:r>
              <a:rPr lang="en-US" sz="1050" dirty="0">
                <a:cs typeface="Gotham Light" pitchFamily="2" charset="0"/>
              </a:rPr>
              <a:t>25C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	Ambient light (La) = </a:t>
            </a:r>
            <a:r>
              <a:rPr lang="en-US" sz="1050" dirty="0">
                <a:cs typeface="Gotham Light" pitchFamily="2" charset="0"/>
              </a:rPr>
              <a:t>200 lux 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Aperture (A) = </a:t>
            </a:r>
            <a:r>
              <a:rPr lang="en-US" sz="1050" dirty="0">
                <a:cs typeface="Gotham Light" pitchFamily="2" charset="0"/>
              </a:rPr>
              <a:t>f/5.6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		Distance (D) = </a:t>
            </a:r>
            <a:r>
              <a:rPr lang="en-US" sz="1050" dirty="0">
                <a:cs typeface="Gotham Light" pitchFamily="2" charset="0"/>
              </a:rPr>
              <a:t>600mm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	</a:t>
            </a:r>
          </a:p>
          <a:p>
            <a:pPr>
              <a:lnSpc>
                <a:spcPct val="120000"/>
              </a:lnSpc>
            </a:pP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Projector brightness (</a:t>
            </a:r>
            <a:r>
              <a:rPr lang="en-US" sz="1050" dirty="0" err="1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Pb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) = </a:t>
            </a:r>
            <a:r>
              <a:rPr lang="en-US" sz="1050" dirty="0">
                <a:cs typeface="Gotham Light" pitchFamily="2" charset="0"/>
              </a:rPr>
              <a:t>1x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	Imager gain (Ig) = </a:t>
            </a:r>
            <a:r>
              <a:rPr lang="en-US" sz="1050" dirty="0">
                <a:cs typeface="Gotham Light" pitchFamily="2" charset="0"/>
              </a:rPr>
              <a:t>1x</a:t>
            </a:r>
            <a:r>
              <a:rPr lang="en-US" sz="1050" dirty="0">
                <a:solidFill>
                  <a:schemeClr val="accent4">
                    <a:lumMod val="75000"/>
                  </a:schemeClr>
                </a:solidFill>
                <a:cs typeface="Gotham Light" pitchFamily="2" charset="0"/>
              </a:rPr>
              <a:t>	</a:t>
            </a:r>
            <a:r>
              <a:rPr lang="en-US" sz="1050" dirty="0">
                <a:cs typeface="Gotham Light" pitchFamily="2" charset="0"/>
              </a:rPr>
              <a:t>		 		</a:t>
            </a:r>
            <a:br>
              <a:rPr lang="en-US" sz="1000" dirty="0">
                <a:cs typeface="Gotham Light" pitchFamily="2" charset="0"/>
              </a:rPr>
            </a:br>
            <a:endParaRPr lang="en-US" sz="1000" dirty="0">
              <a:cs typeface="Gotham Light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2C6F120-69A8-B646-919F-5033E6B5B5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423764"/>
              </p:ext>
            </p:extLst>
          </p:nvPr>
        </p:nvGraphicFramePr>
        <p:xfrm>
          <a:off x="4930816" y="1817186"/>
          <a:ext cx="6782766" cy="22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79807">
                  <a:extLst>
                    <a:ext uri="{9D8B030D-6E8A-4147-A177-3AD203B41FA5}">
                      <a16:colId xmlns:a16="http://schemas.microsoft.com/office/drawing/2014/main" val="3492143760"/>
                    </a:ext>
                  </a:extLst>
                </a:gridCol>
                <a:gridCol w="1142037">
                  <a:extLst>
                    <a:ext uri="{9D8B030D-6E8A-4147-A177-3AD203B41FA5}">
                      <a16:colId xmlns:a16="http://schemas.microsoft.com/office/drawing/2014/main" val="876460708"/>
                    </a:ext>
                  </a:extLst>
                </a:gridCol>
                <a:gridCol w="2260922">
                  <a:extLst>
                    <a:ext uri="{9D8B030D-6E8A-4147-A177-3AD203B41FA5}">
                      <a16:colId xmlns:a16="http://schemas.microsoft.com/office/drawing/2014/main" val="18196354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Dimension precision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170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2181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0" i="0" noProof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D = 1600mm</a:t>
                      </a:r>
                      <a:endParaRPr lang="en-US" sz="1600" b="0" i="0" noProof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380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1349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b="0" i="0" noProof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US" b="0" i="0" noProof="0" dirty="0"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0" i="0" noProof="0" dirty="0"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9603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Dimension trueness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&lt; 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1616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i="0" noProof="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US" b="0" i="0" noProof="0" dirty="0"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0" i="0" noProof="0" dirty="0"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41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Dimension accuracy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&lt; 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0" i="0" noProof="0" dirty="0">
                          <a:latin typeface="Gotham Book" pitchFamily="2" charset="0"/>
                          <a:cs typeface="Gotham Book" pitchFamily="2" charset="0"/>
                        </a:rPr>
                        <a:t>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912400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20E4BBC-7DBD-7146-A664-57AFB89AC3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55" y="2830417"/>
            <a:ext cx="3663032" cy="219600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1E71721E-34C6-B64F-8BD9-693CDA768D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4014" r="40890" b="79789"/>
          <a:stretch/>
        </p:blipFill>
        <p:spPr>
          <a:xfrm rot="567862">
            <a:off x="3056671" y="1946371"/>
            <a:ext cx="351587" cy="96096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6FE760A-6CFD-6340-B8A4-F2C0F3E5BBF1}"/>
              </a:ext>
            </a:extLst>
          </p:cNvPr>
          <p:cNvSpPr/>
          <p:nvPr/>
        </p:nvSpPr>
        <p:spPr>
          <a:xfrm>
            <a:off x="2791408" y="1995123"/>
            <a:ext cx="788670" cy="785195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57783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2715B6-916A-CD4A-9C3E-4BF275C28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60293"/>
            <a:ext cx="2879450" cy="432861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BEA1AD3-4A87-9F49-9C29-DA2596603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Zivid One+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B5E5B2-31D1-F64A-8774-1A0D12F1D8A3}"/>
              </a:ext>
            </a:extLst>
          </p:cNvPr>
          <p:cNvSpPr txBox="1"/>
          <p:nvPr/>
        </p:nvSpPr>
        <p:spPr>
          <a:xfrm>
            <a:off x="838200" y="1202517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rPr>
              <a:t>Industry ready design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79B8F67-ABE0-F24A-AC71-92C33C8F8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627069"/>
              </p:ext>
            </p:extLst>
          </p:nvPr>
        </p:nvGraphicFramePr>
        <p:xfrm>
          <a:off x="4236333" y="1779626"/>
          <a:ext cx="5560810" cy="40115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94798">
                  <a:extLst>
                    <a:ext uri="{9D8B030D-6E8A-4147-A177-3AD203B41FA5}">
                      <a16:colId xmlns:a16="http://schemas.microsoft.com/office/drawing/2014/main" val="3492143760"/>
                    </a:ext>
                  </a:extLst>
                </a:gridCol>
                <a:gridCol w="3466012">
                  <a:extLst>
                    <a:ext uri="{9D8B030D-6E8A-4147-A177-3AD203B41FA5}">
                      <a16:colId xmlns:a16="http://schemas.microsoft.com/office/drawing/2014/main" val="876460708"/>
                    </a:ext>
                  </a:extLst>
                </a:gridCol>
              </a:tblGrid>
              <a:tr h="1368901">
                <a:tc>
                  <a:txBody>
                    <a:bodyPr/>
                    <a:lstStyle/>
                    <a:p>
                      <a:r>
                        <a:rPr lang="en-US" sz="1400" b="0" i="0" noProof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Rugged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400" b="0" i="0" noProof="0" dirty="0">
                          <a:latin typeface="Gotham Light" pitchFamily="2" charset="0"/>
                          <a:cs typeface="Gotham Light" pitchFamily="2" charset="0"/>
                        </a:rPr>
                        <a:t>Aluminum body</a:t>
                      </a: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400" b="0" i="0" noProof="0" dirty="0">
                          <a:latin typeface="Gotham Light" pitchFamily="2" charset="0"/>
                          <a:cs typeface="Gotham Light" pitchFamily="2" charset="0"/>
                        </a:rPr>
                        <a:t>IP65 water and dust</a:t>
                      </a: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400" b="0" i="0" noProof="0" dirty="0">
                          <a:latin typeface="Gotham Light" pitchFamily="2" charset="0"/>
                          <a:cs typeface="Gotham Light" pitchFamily="2" charset="0"/>
                        </a:rPr>
                        <a:t>5G Random (10-55Hz)</a:t>
                      </a: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400" b="0" i="0" noProof="0" dirty="0">
                          <a:latin typeface="Gotham Light" pitchFamily="2" charset="0"/>
                          <a:cs typeface="Gotham Light" pitchFamily="2" charset="0"/>
                        </a:rPr>
                        <a:t>15G Shock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4460750"/>
                  </a:ext>
                </a:extLst>
              </a:tr>
              <a:tr h="778070">
                <a:tc>
                  <a:txBody>
                    <a:bodyPr/>
                    <a:lstStyle/>
                    <a:p>
                      <a:r>
                        <a:rPr lang="en-US" sz="1400" b="0" i="0" noProof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Size and 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400" b="0" i="0" noProof="0" dirty="0">
                          <a:latin typeface="Gotham Light" pitchFamily="2" charset="0"/>
                          <a:cs typeface="Gotham Light" pitchFamily="2" charset="0"/>
                        </a:rPr>
                        <a:t>226x86x165mm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noProof="0" dirty="0">
                          <a:latin typeface="Gotham Light" pitchFamily="2" charset="0"/>
                          <a:cs typeface="Gotham Light" pitchFamily="2" charset="0"/>
                        </a:rPr>
                        <a:t>1980g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181894"/>
                  </a:ext>
                </a:extLst>
              </a:tr>
              <a:tr h="728301">
                <a:tc>
                  <a:txBody>
                    <a:bodyPr/>
                    <a:lstStyle/>
                    <a:p>
                      <a:r>
                        <a:rPr lang="en-US" sz="1400" b="0" i="0" noProof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Data and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400" b="0" i="0" noProof="0" dirty="0">
                          <a:latin typeface="Gotham Light" pitchFamily="2" charset="0"/>
                          <a:cs typeface="Gotham Light" pitchFamily="2" charset="0"/>
                        </a:rPr>
                        <a:t>USB 3.0 SuperSpeed type-B</a:t>
                      </a: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400" b="0" i="0" noProof="0" dirty="0">
                          <a:latin typeface="Gotham Light" pitchFamily="2" charset="0"/>
                          <a:cs typeface="Gotham Light" pitchFamily="2" charset="0"/>
                        </a:rPr>
                        <a:t>24V 5A DC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422848"/>
                  </a:ext>
                </a:extLst>
              </a:tr>
              <a:tr h="728301">
                <a:tc>
                  <a:txBody>
                    <a:bodyPr/>
                    <a:lstStyle/>
                    <a:p>
                      <a:r>
                        <a:rPr lang="en-US" sz="1400" b="0" i="0" noProof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Certifications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400" b="0" i="0" noProof="0" dirty="0">
                          <a:latin typeface="Gotham Light" pitchFamily="2" charset="0"/>
                          <a:cs typeface="Gotham Light" pitchFamily="2" charset="0"/>
                        </a:rPr>
                        <a:t>CE</a:t>
                      </a: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400" b="0" i="0" noProof="0" dirty="0">
                          <a:latin typeface="Gotham Light" pitchFamily="2" charset="0"/>
                          <a:cs typeface="Gotham Light" pitchFamily="2" charset="0"/>
                        </a:rPr>
                        <a:t>FCC Class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8615323"/>
                  </a:ext>
                </a:extLst>
              </a:tr>
              <a:tr h="408001">
                <a:tc>
                  <a:txBody>
                    <a:bodyPr/>
                    <a:lstStyle/>
                    <a:p>
                      <a:r>
                        <a:rPr lang="en-US" sz="1400" b="0" i="0" noProof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Operating conditions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en-US" sz="1400" b="0" i="0" noProof="0" dirty="0">
                          <a:latin typeface="Gotham Light" pitchFamily="2" charset="0"/>
                          <a:cs typeface="Gotham Light" pitchFamily="2" charset="0"/>
                        </a:rPr>
                        <a:t>10 to 40C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8038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5854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0381E5-31CE-7E46-9104-7C9970AAF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791" y="1691061"/>
            <a:ext cx="1905000" cy="190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21A0F0-9494-4EA4-9859-0E6189B177D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3038" y="2598705"/>
            <a:ext cx="1103625" cy="11036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02ED1F-C15F-4D14-93F9-A6C798B786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" t="22887" r="5862" b="8433"/>
          <a:stretch/>
        </p:blipFill>
        <p:spPr>
          <a:xfrm>
            <a:off x="1205255" y="2684639"/>
            <a:ext cx="2191995" cy="964681"/>
          </a:xfrm>
          <a:prstGeom prst="rect">
            <a:avLst/>
          </a:prstGeom>
        </p:spPr>
      </p:pic>
      <p:graphicFrame>
        <p:nvGraphicFramePr>
          <p:cNvPr id="3" name="Content Placeholder 9">
            <a:extLst>
              <a:ext uri="{FF2B5EF4-FFF2-40B4-BE49-F238E27FC236}">
                <a16:creationId xmlns:a16="http://schemas.microsoft.com/office/drawing/2014/main" id="{3DB2AFB7-6782-4F51-8DDB-CE1282FA4666}"/>
              </a:ext>
            </a:extLst>
          </p:cNvPr>
          <p:cNvGraphicFramePr>
            <a:graphicFrameLocks/>
          </p:cNvGraphicFramePr>
          <p:nvPr/>
        </p:nvGraphicFramePr>
        <p:xfrm>
          <a:off x="665115" y="3799777"/>
          <a:ext cx="10861770" cy="13428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20590">
                  <a:extLst>
                    <a:ext uri="{9D8B030D-6E8A-4147-A177-3AD203B41FA5}">
                      <a16:colId xmlns:a16="http://schemas.microsoft.com/office/drawing/2014/main" val="1086219151"/>
                    </a:ext>
                  </a:extLst>
                </a:gridCol>
                <a:gridCol w="3620590">
                  <a:extLst>
                    <a:ext uri="{9D8B030D-6E8A-4147-A177-3AD203B41FA5}">
                      <a16:colId xmlns:a16="http://schemas.microsoft.com/office/drawing/2014/main" val="1494711942"/>
                    </a:ext>
                  </a:extLst>
                </a:gridCol>
                <a:gridCol w="3620590">
                  <a:extLst>
                    <a:ext uri="{9D8B030D-6E8A-4147-A177-3AD203B41FA5}">
                      <a16:colId xmlns:a16="http://schemas.microsoft.com/office/drawing/2014/main" val="2256183130"/>
                    </a:ext>
                  </a:extLst>
                </a:gridCol>
              </a:tblGrid>
              <a:tr h="7027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prstClr val="black"/>
                          </a:solidFill>
                          <a:latin typeface="+mn-lt"/>
                        </a:rPr>
                        <a:t>Zivid One</a:t>
                      </a:r>
                      <a:r>
                        <a:rPr lang="en-US" sz="2400" b="0" baseline="30000" dirty="0">
                          <a:solidFill>
                            <a:srgbClr val="00B0F0"/>
                          </a:solidFill>
                          <a:latin typeface="Gotham Bold" panose="02000604030000020004" pitchFamily="2" charset="0"/>
                        </a:rPr>
                        <a:t>+</a:t>
                      </a:r>
                      <a:r>
                        <a:rPr lang="en-US" sz="2400" b="1" dirty="0"/>
                        <a:t> </a:t>
                      </a:r>
                      <a:endParaRPr lang="en-US" sz="24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noProof="0" dirty="0">
                          <a:solidFill>
                            <a:schemeClr val="tx1"/>
                          </a:solidFill>
                        </a:rPr>
                        <a:t>Zivid Studio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noProof="0" dirty="0">
                          <a:solidFill>
                            <a:schemeClr val="tx1"/>
                          </a:solidFill>
                        </a:rPr>
                        <a:t>Zivid SDK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89806778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200" b="1" noProof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Award winning 3D color cameras [</a:t>
                      </a:r>
                      <a:r>
                        <a:rPr lang="en-US" sz="1200" b="1" noProof="0" dirty="0">
                          <a:solidFill>
                            <a:schemeClr val="accent1"/>
                          </a:solidFill>
                        </a:rPr>
                        <a:t>S/M/L</a:t>
                      </a:r>
                      <a:r>
                        <a:rPr lang="en-US" sz="1200" b="1" noProof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]</a:t>
                      </a:r>
                    </a:p>
                    <a:p>
                      <a:pPr algn="ctr"/>
                      <a:r>
                        <a:rPr lang="en-US" sz="1200" b="1" noProof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High performance &amp; industrial grade.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nb-NO" sz="1200" b="1" noProof="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Explore</a:t>
                      </a:r>
                      <a:r>
                        <a:rPr lang="nb-NO" sz="1200" b="1" noProof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nb-NO" sz="1200" b="1" noProof="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evaluate</a:t>
                      </a:r>
                      <a:r>
                        <a:rPr lang="nb-NO" sz="1200" b="1" noProof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and </a:t>
                      </a:r>
                      <a:r>
                        <a:rPr lang="nb-NO" sz="1200" b="1" noProof="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learn</a:t>
                      </a:r>
                      <a:r>
                        <a:rPr lang="nb-NO" sz="1200" b="1" noProof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. A </a:t>
                      </a:r>
                      <a:r>
                        <a:rPr lang="nb-NO" sz="1200" b="1" noProof="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highly</a:t>
                      </a:r>
                      <a:r>
                        <a:rPr lang="nb-NO" sz="1200" b="1" noProof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b-NO" sz="1200" b="1" noProof="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modern</a:t>
                      </a:r>
                      <a:r>
                        <a:rPr lang="nb-NO" sz="1200" b="1" noProof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200" b="1" noProof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 for point cloud capturing with Zivid 3D color cameras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prstClr val="white">
                              <a:lumMod val="50000"/>
                            </a:prstClr>
                          </a:solidFill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The essential tool suite for machine vision software development, cross-platform and GPU accelerated.</a:t>
                      </a:r>
                      <a:endParaRPr lang="en-US" sz="1200" b="1" noProof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28129843"/>
                  </a:ext>
                </a:extLst>
              </a:tr>
            </a:tbl>
          </a:graphicData>
        </a:graphic>
      </p:graphicFrame>
      <p:pic>
        <p:nvPicPr>
          <p:cNvPr id="7" name="Content Placeholder 13">
            <a:extLst>
              <a:ext uri="{FF2B5EF4-FFF2-40B4-BE49-F238E27FC236}">
                <a16:creationId xmlns:a16="http://schemas.microsoft.com/office/drawing/2014/main" id="{85B7DA0A-7000-FD45-99A8-CC6C2087E37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7204" y="2182861"/>
            <a:ext cx="2438476" cy="1493972"/>
          </a:xfrm>
          <a:prstGeom prst="rect">
            <a:avLst/>
          </a:prstGeom>
        </p:spPr>
      </p:pic>
      <p:pic>
        <p:nvPicPr>
          <p:cNvPr id="4" name="Picture 3" descr="A close up of a camera&#10;&#10;Description automatically generated">
            <a:extLst>
              <a:ext uri="{FF2B5EF4-FFF2-40B4-BE49-F238E27FC236}">
                <a16:creationId xmlns:a16="http://schemas.microsoft.com/office/drawing/2014/main" id="{1FA01431-1696-43A5-AB73-A3C652090FB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55" y="2435192"/>
            <a:ext cx="2800691" cy="1241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CB0950-13BD-43CC-9C74-58DCD2A1AD1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7" t="16306" b="17234"/>
          <a:stretch/>
        </p:blipFill>
        <p:spPr>
          <a:xfrm>
            <a:off x="8774851" y="3200489"/>
            <a:ext cx="2449891" cy="652548"/>
          </a:xfrm>
          <a:prstGeom prst="rect">
            <a:avLst/>
          </a:prstGeom>
          <a:noFill/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4EDBEE3-6A95-49B9-8D31-C9C33F439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260"/>
            <a:ext cx="10515600" cy="755258"/>
          </a:xfrm>
        </p:spPr>
        <p:txBody>
          <a:bodyPr/>
          <a:lstStyle/>
          <a:p>
            <a:r>
              <a:rPr lang="en-US" dirty="0"/>
              <a:t>The Zivid One</a:t>
            </a:r>
            <a:r>
              <a:rPr lang="en-US" b="1" baseline="30000" dirty="0"/>
              <a:t>+</a:t>
            </a:r>
            <a:r>
              <a:rPr lang="en-US" dirty="0"/>
              <a:t> solution</a:t>
            </a:r>
          </a:p>
        </p:txBody>
      </p:sp>
    </p:spTree>
    <p:extLst>
      <p:ext uri="{BB962C8B-B14F-4D97-AF65-F5344CB8AC3E}">
        <p14:creationId xmlns:p14="http://schemas.microsoft.com/office/powerpoint/2010/main" val="4221953495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B3CE-7A9B-DE42-8877-C22E1C3E7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Zivid Studio</a:t>
            </a: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D41C5BFA-A049-F644-96A9-65388872A6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301341"/>
              </p:ext>
            </p:extLst>
          </p:nvPr>
        </p:nvGraphicFramePr>
        <p:xfrm>
          <a:off x="6211872" y="2734654"/>
          <a:ext cx="5783314" cy="31196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83314">
                  <a:extLst>
                    <a:ext uri="{9D8B030D-6E8A-4147-A177-3AD203B41FA5}">
                      <a16:colId xmlns:a16="http://schemas.microsoft.com/office/drawing/2014/main" val="2359296472"/>
                    </a:ext>
                  </a:extLst>
                </a:gridCol>
              </a:tblGrid>
              <a:tr h="9180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Capture high-quality 3D point clouds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Single or multi-frame HDR. Manual or automatic with Capture Assistant</a:t>
                      </a:r>
                      <a:endParaRPr lang="en-GB" sz="1100" b="0" i="0" dirty="0">
                        <a:solidFill>
                          <a:schemeClr val="bg1">
                            <a:lumMod val="50000"/>
                          </a:schemeClr>
                        </a:solidFill>
                        <a:latin typeface="Gotham Book" pitchFamily="2" charset="0"/>
                        <a:cs typeface="Gotham Book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211571"/>
                  </a:ext>
                </a:extLst>
              </a:tr>
              <a:tr h="9180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View captured 3D data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Explore 3D data, 2D depth map or corresponding 2D color image.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3727961"/>
                  </a:ext>
                </a:extLst>
              </a:tr>
              <a:tr h="12835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Controls and filters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Configure settings and filters per frame, and combine frames for 3D HDR. Use </a:t>
                      </a:r>
                      <a:r>
                        <a:rPr lang="en-US" sz="1100" b="0" i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Histogram feature to get the best exposures per capture.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>
                            <a:lumMod val="50000"/>
                          </a:prstClr>
                        </a:solidFill>
                        <a:effectLst/>
                        <a:uLnTx/>
                        <a:uFillTx/>
                        <a:latin typeface="Gotham Book" pitchFamily="2" charset="0"/>
                        <a:ea typeface="+mn-ea"/>
                        <a:cs typeface="Gotham Book" pitchFamily="2" charset="0"/>
                      </a:endParaRPr>
                    </a:p>
                    <a:p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0123698"/>
                  </a:ext>
                </a:extLst>
              </a:tr>
            </a:tbl>
          </a:graphicData>
        </a:graphic>
      </p:graphicFrame>
      <p:sp>
        <p:nvSpPr>
          <p:cNvPr id="47" name="Title 1">
            <a:extLst>
              <a:ext uri="{FF2B5EF4-FFF2-40B4-BE49-F238E27FC236}">
                <a16:creationId xmlns:a16="http://schemas.microsoft.com/office/drawing/2014/main" id="{41064A14-CC04-D848-9C1A-B76F661DD85B}"/>
              </a:ext>
            </a:extLst>
          </p:cNvPr>
          <p:cNvSpPr txBox="1">
            <a:spLocks/>
          </p:cNvSpPr>
          <p:nvPr/>
        </p:nvSpPr>
        <p:spPr>
          <a:xfrm>
            <a:off x="6211872" y="1202518"/>
            <a:ext cx="5333496" cy="15321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GB" sz="1600" dirty="0">
                <a:solidFill>
                  <a:srgbClr val="939AA1">
                    <a:lumMod val="75000"/>
                  </a:srgbClr>
                </a:solidFill>
                <a:latin typeface="Gotham Book" pitchFamily="2" charset="0"/>
                <a:ea typeface="+mn-ea"/>
                <a:cs typeface="Gotham Book" pitchFamily="2" charset="0"/>
              </a:rPr>
              <a:t>The easy to use application for </a:t>
            </a:r>
          </a:p>
          <a:p>
            <a:pPr>
              <a:lnSpc>
                <a:spcPct val="120000"/>
              </a:lnSpc>
            </a:pPr>
            <a:r>
              <a:rPr lang="en-GB" sz="2800" dirty="0">
                <a:latin typeface="+mj-lt"/>
                <a:cs typeface="Gotham Book" pitchFamily="2" charset="0"/>
              </a:rPr>
              <a:t>Point cloud capture </a:t>
            </a:r>
            <a:br>
              <a:rPr lang="en-GB" sz="2800" dirty="0">
                <a:latin typeface="+mj-lt"/>
                <a:cs typeface="Gotham Book" pitchFamily="2" charset="0"/>
              </a:rPr>
            </a:br>
            <a:r>
              <a:rPr lang="en-GB" sz="2800" dirty="0">
                <a:latin typeface="+mj-lt"/>
                <a:cs typeface="Gotham Book" pitchFamily="2" charset="0"/>
              </a:rPr>
              <a:t>and exploration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8C0ABD-2845-4E4B-ABA0-FE2061B84832}"/>
              </a:ext>
            </a:extLst>
          </p:cNvPr>
          <p:cNvSpPr txBox="1"/>
          <p:nvPr/>
        </p:nvSpPr>
        <p:spPr>
          <a:xfrm>
            <a:off x="1446585" y="5424054"/>
            <a:ext cx="3062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Explore sample scenes at</a:t>
            </a:r>
          </a:p>
          <a:p>
            <a:pPr algn="ctr"/>
            <a:r>
              <a:rPr lang="en-US" dirty="0">
                <a:hlinkClick r:id="rId3"/>
              </a:rPr>
              <a:t>zivid.com/images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96AB21-6076-FA4B-95B1-5805D8651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32" y="1682423"/>
            <a:ext cx="4940515" cy="349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98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B3CE-7A9B-DE42-8877-C22E1C3E7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Zivid SDK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DACD08A-0923-9A4E-AC67-1189827DBF90}"/>
              </a:ext>
            </a:extLst>
          </p:cNvPr>
          <p:cNvSpPr/>
          <p:nvPr/>
        </p:nvSpPr>
        <p:spPr>
          <a:xfrm>
            <a:off x="821474" y="3603839"/>
            <a:ext cx="2491745" cy="1796836"/>
          </a:xfrm>
          <a:prstGeom prst="rect">
            <a:avLst/>
          </a:prstGeom>
          <a:noFill/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n-US" sz="1200" dirty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rPr>
              <a:t>Core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BDE283-E748-CE42-807D-9D0098B5BCEF}"/>
              </a:ext>
            </a:extLst>
          </p:cNvPr>
          <p:cNvSpPr/>
          <p:nvPr/>
        </p:nvSpPr>
        <p:spPr>
          <a:xfrm>
            <a:off x="958149" y="3874108"/>
            <a:ext cx="1297354" cy="814318"/>
          </a:xfrm>
          <a:prstGeom prst="rect">
            <a:avLst/>
          </a:prstGeom>
          <a:noFill/>
          <a:ln w="63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Gotham Book" pitchFamily="2" charset="0"/>
                <a:cs typeface="Gotham Book" pitchFamily="2" charset="0"/>
              </a:rPr>
              <a:t>ZVE 2</a:t>
            </a:r>
          </a:p>
          <a:p>
            <a:r>
              <a:rPr lang="en-US" sz="800" dirty="0">
                <a:solidFill>
                  <a:schemeClr val="accent4">
                    <a:lumMod val="75000"/>
                  </a:schemeClr>
                </a:solidFill>
                <a:latin typeface="Gotham Book" pitchFamily="2" charset="0"/>
                <a:cs typeface="Gotham Book" pitchFamily="2" charset="0"/>
              </a:rPr>
              <a:t>Zivid Vision Engine</a:t>
            </a:r>
            <a:endParaRPr lang="en-US" sz="1000" dirty="0">
              <a:solidFill>
                <a:schemeClr val="accent4">
                  <a:lumMod val="75000"/>
                </a:schemeClr>
              </a:solidFill>
              <a:latin typeface="Gotham Book" pitchFamily="2" charset="0"/>
              <a:cs typeface="Gotham Book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AF783F0-3490-584D-8123-0E50D1484D88}"/>
              </a:ext>
            </a:extLst>
          </p:cNvPr>
          <p:cNvSpPr/>
          <p:nvPr/>
        </p:nvSpPr>
        <p:spPr>
          <a:xfrm>
            <a:off x="958149" y="4778999"/>
            <a:ext cx="2181274" cy="313224"/>
          </a:xfrm>
          <a:prstGeom prst="rect">
            <a:avLst/>
          </a:prstGeom>
          <a:noFill/>
          <a:ln w="63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Gotham Book" pitchFamily="2" charset="0"/>
                <a:cs typeface="Gotham Book" pitchFamily="2" charset="0"/>
              </a:rPr>
              <a:t>Hardware drivers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6504D5E-F198-E04E-8CB0-82314B525E84}"/>
              </a:ext>
            </a:extLst>
          </p:cNvPr>
          <p:cNvSpPr/>
          <p:nvPr/>
        </p:nvSpPr>
        <p:spPr>
          <a:xfrm>
            <a:off x="2382885" y="3871720"/>
            <a:ext cx="756538" cy="814318"/>
          </a:xfrm>
          <a:prstGeom prst="rect">
            <a:avLst/>
          </a:prstGeom>
          <a:noFill/>
          <a:ln w="63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Gotham Book" pitchFamily="2" charset="0"/>
                <a:cs typeface="Gotham Book" pitchFamily="2" charset="0"/>
              </a:rPr>
              <a:t>Camera </a:t>
            </a:r>
            <a:br>
              <a:rPr lang="en-US" sz="1000" dirty="0">
                <a:solidFill>
                  <a:schemeClr val="accent4">
                    <a:lumMod val="75000"/>
                  </a:schemeClr>
                </a:solidFill>
                <a:latin typeface="Gotham Book" pitchFamily="2" charset="0"/>
                <a:cs typeface="Gotham Book" pitchFamily="2" charset="0"/>
              </a:rPr>
            </a:br>
            <a:r>
              <a:rPr lang="en-US" sz="1000" dirty="0">
                <a:solidFill>
                  <a:schemeClr val="accent4">
                    <a:lumMod val="75000"/>
                  </a:schemeClr>
                </a:solidFill>
                <a:latin typeface="Gotham Book" pitchFamily="2" charset="0"/>
                <a:cs typeface="Gotham Book" pitchFamily="2" charset="0"/>
              </a:rPr>
              <a:t>Control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C2BB11F-FF81-A949-9BB3-1372C762D1D1}"/>
              </a:ext>
            </a:extLst>
          </p:cNvPr>
          <p:cNvSpPr/>
          <p:nvPr/>
        </p:nvSpPr>
        <p:spPr>
          <a:xfrm>
            <a:off x="821474" y="2083160"/>
            <a:ext cx="2491745" cy="134584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rPr>
              <a:t>Libraries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053FDA5-16A5-9D42-ACA8-BC2A7680254C}"/>
              </a:ext>
            </a:extLst>
          </p:cNvPr>
          <p:cNvSpPr/>
          <p:nvPr/>
        </p:nvSpPr>
        <p:spPr>
          <a:xfrm>
            <a:off x="821474" y="1556687"/>
            <a:ext cx="2491745" cy="41656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rPr>
              <a:t>Example Applications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285F7F5-DEAA-394E-BDA0-477E5F915392}"/>
              </a:ext>
            </a:extLst>
          </p:cNvPr>
          <p:cNvSpPr/>
          <p:nvPr/>
        </p:nvSpPr>
        <p:spPr>
          <a:xfrm>
            <a:off x="3446273" y="1556687"/>
            <a:ext cx="393114" cy="3843988"/>
          </a:xfrm>
          <a:prstGeom prst="rect">
            <a:avLst/>
          </a:prstGeom>
          <a:noFill/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rPr>
              <a:t>Tools &amp; Utilities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EF24022-6AC5-FB4F-8D05-48F9AA6E121A}"/>
              </a:ext>
            </a:extLst>
          </p:cNvPr>
          <p:cNvSpPr/>
          <p:nvPr/>
        </p:nvSpPr>
        <p:spPr>
          <a:xfrm>
            <a:off x="1214513" y="5480338"/>
            <a:ext cx="2081980" cy="295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200" dirty="0">
                <a:latin typeface="Gotham Book" pitchFamily="2" charset="0"/>
                <a:cs typeface="Gotham Book" pitchFamily="2" charset="0"/>
              </a:rPr>
              <a:t>Simplified block diagram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41064A14-CC04-D848-9C1A-B76F661DD85B}"/>
              </a:ext>
            </a:extLst>
          </p:cNvPr>
          <p:cNvSpPr txBox="1">
            <a:spLocks/>
          </p:cNvSpPr>
          <p:nvPr/>
        </p:nvSpPr>
        <p:spPr>
          <a:xfrm>
            <a:off x="4443368" y="1356406"/>
            <a:ext cx="6766414" cy="15759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GB" sz="1600" dirty="0">
                <a:solidFill>
                  <a:schemeClr val="accent4">
                    <a:lumMod val="75000"/>
                  </a:schemeClr>
                </a:solidFill>
                <a:latin typeface="Gotham Book" pitchFamily="2" charset="0"/>
                <a:cs typeface="Gotham Book" pitchFamily="2" charset="0"/>
              </a:rPr>
              <a:t>The essential tool suite for </a:t>
            </a:r>
            <a:br>
              <a:rPr lang="en-GB" dirty="0">
                <a:latin typeface="+mj-lt"/>
                <a:cs typeface="Gotham Book" pitchFamily="2" charset="0"/>
              </a:rPr>
            </a:br>
            <a:r>
              <a:rPr lang="en-GB" dirty="0">
                <a:latin typeface="+mj-lt"/>
                <a:cs typeface="Gotham Book" pitchFamily="2" charset="0"/>
              </a:rPr>
              <a:t>developing machine vision software with Zivid 3D cameras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07E51D-F3D4-434E-B4DF-E2632565336E}"/>
              </a:ext>
            </a:extLst>
          </p:cNvPr>
          <p:cNvSpPr/>
          <p:nvPr/>
        </p:nvSpPr>
        <p:spPr>
          <a:xfrm>
            <a:off x="1197755" y="3510878"/>
            <a:ext cx="1775928" cy="188391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rPr>
              <a:t>Core API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F6FD30E-7139-9549-A336-15E65E660DD0}"/>
              </a:ext>
            </a:extLst>
          </p:cNvPr>
          <p:cNvSpPr txBox="1">
            <a:spLocks/>
          </p:cNvSpPr>
          <p:nvPr/>
        </p:nvSpPr>
        <p:spPr>
          <a:xfrm>
            <a:off x="4443368" y="3179048"/>
            <a:ext cx="2789630" cy="13853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dirty="0">
                <a:latin typeface="+mj-lt"/>
                <a:cs typeface="Gotham Book" pitchFamily="2" charset="0"/>
              </a:rPr>
              <a:t>Cross platform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x86-64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Linux and Windows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05039BA-BF53-A342-B50A-2A51E2DB2DB3}"/>
              </a:ext>
            </a:extLst>
          </p:cNvPr>
          <p:cNvSpPr txBox="1">
            <a:spLocks/>
          </p:cNvSpPr>
          <p:nvPr/>
        </p:nvSpPr>
        <p:spPr>
          <a:xfrm>
            <a:off x="7695453" y="3179048"/>
            <a:ext cx="3067140" cy="13853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dirty="0">
                <a:latin typeface="+mj-lt"/>
                <a:cs typeface="Gotham Book" pitchFamily="2" charset="0"/>
              </a:rPr>
              <a:t>Language &amp; wrappers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Native: C++ / .NET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Wrappers: </a:t>
            </a: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Genicam</a:t>
            </a:r>
            <a:endParaRPr lang="en-US" sz="1200" dirty="0">
              <a:solidFill>
                <a:prstClr val="white">
                  <a:lumMod val="50000"/>
                </a:prstClr>
              </a:solidFill>
              <a:latin typeface="Gotham Book" pitchFamily="2" charset="0"/>
              <a:ea typeface="+mn-ea"/>
              <a:cs typeface="Gotham Book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9DFA526-6D59-B542-8EC2-1012A7AC31AA}"/>
              </a:ext>
            </a:extLst>
          </p:cNvPr>
          <p:cNvSpPr txBox="1">
            <a:spLocks/>
          </p:cNvSpPr>
          <p:nvPr/>
        </p:nvSpPr>
        <p:spPr>
          <a:xfrm>
            <a:off x="4443368" y="4399551"/>
            <a:ext cx="2789630" cy="13853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dirty="0">
                <a:latin typeface="+mj-lt"/>
                <a:cs typeface="Gotham Book" pitchFamily="2" charset="0"/>
              </a:rPr>
              <a:t>Zivid Vision Engine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GPU accelerated point cloud computations</a:t>
            </a:r>
          </a:p>
        </p:txBody>
      </p:sp>
    </p:spTree>
    <p:extLst>
      <p:ext uri="{BB962C8B-B14F-4D97-AF65-F5344CB8AC3E}">
        <p14:creationId xmlns:p14="http://schemas.microsoft.com/office/powerpoint/2010/main" val="1346776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1DC0A-7C0D-2B48-B5C9-AEB498A76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ED19DDB-D9AA-8D4C-ADDC-2346D0765B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925498"/>
              </p:ext>
            </p:extLst>
          </p:nvPr>
        </p:nvGraphicFramePr>
        <p:xfrm>
          <a:off x="838200" y="1819374"/>
          <a:ext cx="10515600" cy="41865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9272">
                  <a:extLst>
                    <a:ext uri="{9D8B030D-6E8A-4147-A177-3AD203B41FA5}">
                      <a16:colId xmlns:a16="http://schemas.microsoft.com/office/drawing/2014/main" val="126791048"/>
                    </a:ext>
                  </a:extLst>
                </a:gridCol>
                <a:gridCol w="7196328">
                  <a:extLst>
                    <a:ext uri="{9D8B030D-6E8A-4147-A177-3AD203B41FA5}">
                      <a16:colId xmlns:a16="http://schemas.microsoft.com/office/drawing/2014/main" val="196485232"/>
                    </a:ext>
                  </a:extLst>
                </a:gridCol>
              </a:tblGrid>
              <a:tr h="8373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800" dirty="0" err="1"/>
                        <a:t>Quick</a:t>
                      </a:r>
                      <a:r>
                        <a:rPr lang="nb-NO" sz="1800" dirty="0"/>
                        <a:t> Start Guide</a:t>
                      </a:r>
                      <a:endParaRPr lang="nb-N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800" dirty="0">
                          <a:hlinkClick r:id="rId3"/>
                        </a:rPr>
                        <a:t>zivid.com/start</a:t>
                      </a:r>
                      <a:endParaRPr lang="nb-NO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709598"/>
                  </a:ext>
                </a:extLst>
              </a:tr>
              <a:tr h="8373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800" dirty="0"/>
                        <a:t>Zivid One+ </a:t>
                      </a:r>
                      <a:r>
                        <a:rPr lang="nb-NO" sz="1800" dirty="0" err="1"/>
                        <a:t>datasheet</a:t>
                      </a:r>
                      <a:endParaRPr lang="nb-N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800" dirty="0">
                          <a:hlinkClick r:id="rId4"/>
                        </a:rPr>
                        <a:t>zivid.com/downloads</a:t>
                      </a:r>
                      <a:endParaRPr lang="nb-NO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1874191"/>
                  </a:ext>
                </a:extLst>
              </a:tr>
              <a:tr h="8373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/>
                        <a:t>Point cloud examples</a:t>
                      </a:r>
                      <a:endParaRPr lang="nb-N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>
                          <a:hlinkClick r:id="rId5"/>
                        </a:rPr>
                        <a:t>zivid.com/images</a:t>
                      </a:r>
                      <a:endParaRPr lang="nb-NO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9319910"/>
                  </a:ext>
                </a:extLst>
              </a:tr>
              <a:tr h="8373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dirty="0" err="1"/>
                        <a:t>Free</a:t>
                      </a:r>
                      <a:r>
                        <a:rPr lang="nb-NO" dirty="0"/>
                        <a:t> 1:1 online demo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dirty="0">
                          <a:hlinkClick r:id="rId6"/>
                        </a:rPr>
                        <a:t>zivid.com/schedule-a-free-zivid-demo</a:t>
                      </a:r>
                      <a:endParaRPr lang="nb-NO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7987492"/>
                  </a:ext>
                </a:extLst>
              </a:tr>
              <a:tr h="8373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dirty="0"/>
                        <a:t>Developer kits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>
                          <a:hlinkClick r:id="rId7"/>
                        </a:rPr>
                        <a:t>zivid.com/order</a:t>
                      </a:r>
                      <a:endParaRPr lang="nb-NO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87420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42787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470AB2-32E6-7649-8400-EFC8C1A0EE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-52" r="54431" b="74830"/>
          <a:stretch/>
        </p:blipFill>
        <p:spPr>
          <a:xfrm>
            <a:off x="5008667" y="611093"/>
            <a:ext cx="7173577" cy="59494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F6B289-4B10-EB4E-916D-1AE6058C8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267" y="3104147"/>
            <a:ext cx="4083756" cy="2845097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000" dirty="0">
                <a:solidFill>
                  <a:schemeClr val="accent4"/>
                </a:solidFill>
                <a:latin typeface="Gotham Book" pitchFamily="2" charset="0"/>
                <a:cs typeface="Gotham Book" pitchFamily="2" charset="0"/>
              </a:rPr>
              <a:t>Learn more at</a:t>
            </a:r>
            <a:r>
              <a:rPr lang="en-US" dirty="0"/>
              <a:t> </a:t>
            </a:r>
            <a:br>
              <a:rPr lang="en-US" dirty="0"/>
            </a:br>
            <a:r>
              <a:rPr lang="en-US" sz="4000" dirty="0"/>
              <a:t>www.zivid.com</a:t>
            </a:r>
            <a:br>
              <a:rPr lang="en-US" sz="3600" dirty="0"/>
            </a:br>
            <a:br>
              <a:rPr lang="en-US" sz="2100" dirty="0">
                <a:solidFill>
                  <a:schemeClr val="accent4"/>
                </a:solidFill>
                <a:latin typeface="Gotham Book" pitchFamily="2" charset="0"/>
                <a:cs typeface="Gotham Book" pitchFamily="2" charset="0"/>
              </a:rPr>
            </a:br>
            <a:r>
              <a:rPr lang="en-US" sz="2100" dirty="0">
                <a:solidFill>
                  <a:schemeClr val="accent4"/>
                </a:solidFill>
                <a:latin typeface="Gotham Book" pitchFamily="2" charset="0"/>
                <a:cs typeface="Gotham Book" pitchFamily="2" charset="0"/>
              </a:rPr>
              <a:t>Human-like </a:t>
            </a:r>
            <a:r>
              <a:rPr lang="en-US" sz="2100" dirty="0">
                <a:solidFill>
                  <a:schemeClr val="accent1"/>
                </a:solidFill>
                <a:latin typeface="Gotham Book" pitchFamily="2" charset="0"/>
                <a:cs typeface="Gotham Book" pitchFamily="2" charset="0"/>
              </a:rPr>
              <a:t>vision</a:t>
            </a:r>
            <a:r>
              <a:rPr lang="en-US" sz="2100" dirty="0">
                <a:solidFill>
                  <a:schemeClr val="accent4"/>
                </a:solidFill>
                <a:latin typeface="Gotham Book" pitchFamily="2" charset="0"/>
                <a:cs typeface="Gotham Book" pitchFamily="2" charset="0"/>
              </a:rPr>
              <a:t> for robots</a:t>
            </a:r>
          </a:p>
        </p:txBody>
      </p:sp>
    </p:spTree>
    <p:extLst>
      <p:ext uri="{BB962C8B-B14F-4D97-AF65-F5344CB8AC3E}">
        <p14:creationId xmlns:p14="http://schemas.microsoft.com/office/powerpoint/2010/main" val="2925885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AE5A46B-2D90-5240-BC32-770AF28227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4248" y="1617657"/>
            <a:ext cx="8679125" cy="381962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5950109-DDD2-4E4B-91D9-8C596A8D2D4B}"/>
              </a:ext>
            </a:extLst>
          </p:cNvPr>
          <p:cNvSpPr txBox="1">
            <a:spLocks/>
          </p:cNvSpPr>
          <p:nvPr/>
        </p:nvSpPr>
        <p:spPr>
          <a:xfrm>
            <a:off x="1524000" y="4631132"/>
            <a:ext cx="9144000" cy="155053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Our mission is human-like </a:t>
            </a:r>
          </a:p>
          <a:p>
            <a:pPr algn="ctr"/>
            <a:r>
              <a:rPr lang="en-US" sz="3600" dirty="0">
                <a:solidFill>
                  <a:schemeClr val="accent1"/>
                </a:solidFill>
              </a:rPr>
              <a:t>vision </a:t>
            </a:r>
            <a:r>
              <a:rPr lang="en-US" sz="3600" dirty="0"/>
              <a:t>for robots</a:t>
            </a:r>
          </a:p>
        </p:txBody>
      </p:sp>
    </p:spTree>
    <p:extLst>
      <p:ext uri="{BB962C8B-B14F-4D97-AF65-F5344CB8AC3E}">
        <p14:creationId xmlns:p14="http://schemas.microsoft.com/office/powerpoint/2010/main" val="312842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0FB0E45-AE85-9E4E-B2FF-CBB62641D9BF}"/>
              </a:ext>
            </a:extLst>
          </p:cNvPr>
          <p:cNvSpPr/>
          <p:nvPr/>
        </p:nvSpPr>
        <p:spPr>
          <a:xfrm>
            <a:off x="677779" y="1961147"/>
            <a:ext cx="4828178" cy="41365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sitting, object&#10;&#10;Description automatically generated">
            <a:extLst>
              <a:ext uri="{FF2B5EF4-FFF2-40B4-BE49-F238E27FC236}">
                <a16:creationId xmlns:a16="http://schemas.microsoft.com/office/drawing/2014/main" id="{5E414637-8229-7C44-B447-8C4AC5653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79" y="2502508"/>
            <a:ext cx="4828178" cy="271585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A595B47-9AA4-DC44-830F-ED2309BE5F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cs typeface="Gotham Book" pitchFamily="2" charset="0"/>
              </a:rPr>
              <a:t>Time coded structured light 3D cameras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A36DB30-802D-1040-B02F-7C513FFAD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Zivid 3D vision technology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2BA579-E2A0-B24B-BD95-6D0BD5D308DD}"/>
              </a:ext>
            </a:extLst>
          </p:cNvPr>
          <p:cNvSpPr txBox="1">
            <a:spLocks/>
          </p:cNvSpPr>
          <p:nvPr/>
        </p:nvSpPr>
        <p:spPr>
          <a:xfrm>
            <a:off x="5818776" y="2306553"/>
            <a:ext cx="3358816" cy="14502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dirty="0">
                <a:latin typeface="+mj-lt"/>
                <a:cs typeface="Gotham Book" pitchFamily="2" charset="0"/>
              </a:rPr>
              <a:t>Details and colors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cs typeface="Gotham Book" pitchFamily="2" charset="0"/>
              </a:rPr>
              <a:t>HD resolution 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cs typeface="Gotham Book" pitchFamily="2" charset="0"/>
              </a:rPr>
              <a:t>Native 3D RGB</a:t>
            </a:r>
            <a:endParaRPr lang="en-US" sz="2800" dirty="0">
              <a:latin typeface="+mj-lt"/>
              <a:cs typeface="Gotham Book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AD35BF-CA8D-FD4D-9C84-8A6C4FD44017}"/>
              </a:ext>
            </a:extLst>
          </p:cNvPr>
          <p:cNvSpPr txBox="1">
            <a:spLocks/>
          </p:cNvSpPr>
          <p:nvPr/>
        </p:nvSpPr>
        <p:spPr>
          <a:xfrm>
            <a:off x="5818777" y="3638683"/>
            <a:ext cx="3358816" cy="8783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dirty="0">
                <a:latin typeface="+mj-lt"/>
                <a:cs typeface="Gotham Book" pitchFamily="2" charset="0"/>
              </a:rPr>
              <a:t>High dynamic range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cs typeface="Gotham Book" pitchFamily="2" charset="0"/>
              </a:rPr>
              <a:t>3D HDR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C5327DC-D0DC-A842-98C2-1210A92AB70C}"/>
              </a:ext>
            </a:extLst>
          </p:cNvPr>
          <p:cNvSpPr txBox="1">
            <a:spLocks/>
          </p:cNvSpPr>
          <p:nvPr/>
        </p:nvSpPr>
        <p:spPr>
          <a:xfrm>
            <a:off x="5818776" y="4889154"/>
            <a:ext cx="3358816" cy="14502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dirty="0">
                <a:latin typeface="+mj-lt"/>
                <a:cs typeface="Gotham Book" pitchFamily="2" charset="0"/>
              </a:rPr>
              <a:t>Accurate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cs typeface="Gotham Book" pitchFamily="2" charset="0"/>
              </a:rPr>
              <a:t>High precision and trueness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2E2F036-A975-CB42-9D0E-AEC3518C3BD4}"/>
              </a:ext>
            </a:extLst>
          </p:cNvPr>
          <p:cNvSpPr txBox="1">
            <a:spLocks/>
          </p:cNvSpPr>
          <p:nvPr/>
        </p:nvSpPr>
        <p:spPr>
          <a:xfrm>
            <a:off x="8912894" y="2306553"/>
            <a:ext cx="2570747" cy="14502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dirty="0">
                <a:latin typeface="+mj-lt"/>
                <a:cs typeface="Gotham Book" pitchFamily="2" charset="0"/>
              </a:rPr>
              <a:t>30 cm to 3m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cs typeface="Gotham Book" pitchFamily="2" charset="0"/>
              </a:rPr>
              <a:t>Working distance</a:t>
            </a:r>
            <a:endParaRPr lang="en-US" sz="2800" dirty="0">
              <a:latin typeface="+mj-lt"/>
              <a:cs typeface="Gotham Book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3061FB6-8C45-5547-8367-7BF50A8294A0}"/>
              </a:ext>
            </a:extLst>
          </p:cNvPr>
          <p:cNvSpPr txBox="1">
            <a:spLocks/>
          </p:cNvSpPr>
          <p:nvPr/>
        </p:nvSpPr>
        <p:spPr>
          <a:xfrm>
            <a:off x="8912893" y="3597854"/>
            <a:ext cx="3260560" cy="14502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dirty="0">
                <a:latin typeface="+mj-lt"/>
                <a:cs typeface="Gotham Book" pitchFamily="2" charset="0"/>
              </a:rPr>
              <a:t>Fast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cs typeface="Gotham Book" pitchFamily="2" charset="0"/>
              </a:rPr>
              <a:t>&gt; 10 FPS burst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cs typeface="Gotham Book" pitchFamily="2" charset="0"/>
              </a:rPr>
              <a:t>&lt; 100ms acquisition time</a:t>
            </a:r>
            <a:endParaRPr lang="en-US" sz="2800" dirty="0">
              <a:latin typeface="+mj-lt"/>
              <a:cs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141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0307A7-1CE7-6742-B8B9-5C0DDCD89618}"/>
              </a:ext>
            </a:extLst>
          </p:cNvPr>
          <p:cNvSpPr txBox="1">
            <a:spLocks/>
          </p:cNvSpPr>
          <p:nvPr/>
        </p:nvSpPr>
        <p:spPr>
          <a:xfrm>
            <a:off x="822960" y="2331720"/>
            <a:ext cx="7132320" cy="3739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 lvl="0" algn="l">
              <a:lnSpc>
                <a:spcPct val="120000"/>
              </a:lnSpc>
              <a:spcBef>
                <a:spcPts val="0"/>
              </a:spcBef>
            </a:pPr>
            <a:endParaRPr lang="en-GB" sz="2000" dirty="0">
              <a:latin typeface="+mj-lt"/>
              <a:cs typeface="Gotham Book" pitchFamily="2" charset="0"/>
            </a:endParaRPr>
          </a:p>
          <a:p>
            <a:pPr algn="l">
              <a:lnSpc>
                <a:spcPct val="120000"/>
              </a:lnSpc>
            </a:pPr>
            <a:r>
              <a:rPr lang="en-GB" sz="4800" dirty="0">
                <a:latin typeface="+mj-lt"/>
                <a:cs typeface="Gotham Book" pitchFamily="2" charset="0"/>
              </a:rPr>
              <a:t>Zivid One</a:t>
            </a:r>
            <a:r>
              <a:rPr lang="en-GB" sz="4800" baseline="30000" dirty="0">
                <a:solidFill>
                  <a:schemeClr val="accent1"/>
                </a:solidFill>
                <a:latin typeface="+mj-lt"/>
                <a:cs typeface="Gotham Book" pitchFamily="2" charset="0"/>
              </a:rPr>
              <a:t>+</a:t>
            </a:r>
          </a:p>
          <a:p>
            <a:pPr algn="l">
              <a:lnSpc>
                <a:spcPct val="120000"/>
              </a:lnSpc>
            </a:pPr>
            <a:r>
              <a:rPr lang="en-GB" sz="24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cs typeface="Gotham Book" pitchFamily="2" charset="0"/>
              </a:rPr>
              <a:t>Developer’s introduction</a:t>
            </a:r>
          </a:p>
          <a:p>
            <a:pPr algn="l">
              <a:lnSpc>
                <a:spcPct val="120000"/>
              </a:lnSpc>
            </a:pPr>
            <a:endParaRPr lang="en-GB" sz="1600" dirty="0">
              <a:solidFill>
                <a:prstClr val="white">
                  <a:lumMod val="50000"/>
                </a:prstClr>
              </a:solidFill>
              <a:latin typeface="Gotham Book" pitchFamily="2" charset="0"/>
              <a:cs typeface="Gotham Book" pitchFamily="2" charset="0"/>
            </a:endParaRPr>
          </a:p>
          <a:p>
            <a:pPr algn="l">
              <a:lnSpc>
                <a:spcPct val="120000"/>
              </a:lnSpc>
            </a:pPr>
            <a:endParaRPr lang="en-GB" dirty="0">
              <a:latin typeface="+mj-lt"/>
              <a:cs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237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982BD-11D4-2D4F-99EB-2DDBB0545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Zivid One</a:t>
            </a:r>
            <a:r>
              <a:rPr lang="nb-NO" b="1" baseline="30000" dirty="0"/>
              <a:t>+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AF3BBCEF-FBAF-C848-ADF7-22C4EB1CB7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585" t="21095"/>
          <a:stretch/>
        </p:blipFill>
        <p:spPr>
          <a:xfrm>
            <a:off x="1" y="2492534"/>
            <a:ext cx="5289884" cy="338238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B3182E-CBA9-8340-B21E-82DAFC62C98A}"/>
              </a:ext>
            </a:extLst>
          </p:cNvPr>
          <p:cNvSpPr txBox="1">
            <a:spLocks/>
          </p:cNvSpPr>
          <p:nvPr/>
        </p:nvSpPr>
        <p:spPr>
          <a:xfrm>
            <a:off x="5532212" y="3023819"/>
            <a:ext cx="2789630" cy="13853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800" dirty="0">
                <a:latin typeface="+mj-lt"/>
                <a:cs typeface="Gotham Book" pitchFamily="2" charset="0"/>
              </a:rPr>
              <a:t>HD + Color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2.3 Megapixels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1920 x 1200 resolution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Native 3D RGB</a:t>
            </a:r>
            <a:endParaRPr lang="en-US" sz="2800" dirty="0">
              <a:latin typeface="+mj-lt"/>
              <a:cs typeface="Gotham Book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5358305-19C6-C446-95BE-3702F1500BBE}"/>
              </a:ext>
            </a:extLst>
          </p:cNvPr>
          <p:cNvSpPr txBox="1">
            <a:spLocks/>
          </p:cNvSpPr>
          <p:nvPr/>
        </p:nvSpPr>
        <p:spPr>
          <a:xfrm>
            <a:off x="5532212" y="4680272"/>
            <a:ext cx="2789630" cy="1140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800" dirty="0">
                <a:latin typeface="+mj-lt"/>
                <a:cs typeface="Gotham Book" pitchFamily="2" charset="0"/>
              </a:rPr>
              <a:t>HDR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Extended dynamic range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Multi-frame 3D HDR merge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987515-FD55-FE41-ACEB-6A0C07382540}"/>
              </a:ext>
            </a:extLst>
          </p:cNvPr>
          <p:cNvSpPr txBox="1">
            <a:spLocks/>
          </p:cNvSpPr>
          <p:nvPr/>
        </p:nvSpPr>
        <p:spPr>
          <a:xfrm>
            <a:off x="8564170" y="4680272"/>
            <a:ext cx="2789630" cy="1140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800" dirty="0">
                <a:latin typeface="+mj-lt"/>
                <a:cs typeface="Gotham Book" pitchFamily="2" charset="0"/>
              </a:rPr>
              <a:t>Fast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Up to 13 FPS burst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Down to 80 </a:t>
            </a:r>
            <a:r>
              <a:rPr lang="en-US" sz="1200" dirty="0" err="1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ms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 acquisition time</a:t>
            </a:r>
            <a:endParaRPr lang="en-US" sz="2800" dirty="0">
              <a:latin typeface="+mj-lt"/>
              <a:cs typeface="Gotham Book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AB0BB0A-C68B-324B-9C39-7ADF6607B3B2}"/>
              </a:ext>
            </a:extLst>
          </p:cNvPr>
          <p:cNvSpPr txBox="1">
            <a:spLocks/>
          </p:cNvSpPr>
          <p:nvPr/>
        </p:nvSpPr>
        <p:spPr>
          <a:xfrm>
            <a:off x="8564170" y="3023819"/>
            <a:ext cx="3073648" cy="13853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800" dirty="0">
                <a:latin typeface="+mj-lt"/>
                <a:cs typeface="Gotham Book" pitchFamily="2" charset="0"/>
              </a:rPr>
              <a:t>Accurate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ea typeface="+mn-ea"/>
                <a:cs typeface="Gotham Book" pitchFamily="2" charset="0"/>
              </a:rPr>
              <a:t>ZO+ Small:  25 µm point precision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rPr>
              <a:t>ZO+ Medium:  60 µm point precision</a:t>
            </a:r>
          </a:p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rPr>
              <a:t>ZO+ Large:  225 µm point precision</a:t>
            </a:r>
          </a:p>
          <a:p>
            <a:pPr>
              <a:lnSpc>
                <a:spcPct val="120000"/>
              </a:lnSpc>
            </a:pPr>
            <a:endParaRPr lang="en-US" sz="1200" dirty="0">
              <a:latin typeface="Gotham Book" pitchFamily="2" charset="0"/>
              <a:ea typeface="+mn-ea"/>
              <a:cs typeface="Gotham Book" pitchFamily="2" charset="0"/>
            </a:endParaRPr>
          </a:p>
          <a:p>
            <a:pPr>
              <a:lnSpc>
                <a:spcPct val="120000"/>
              </a:lnSpc>
            </a:pPr>
            <a:endParaRPr lang="en-US" sz="1200" dirty="0">
              <a:latin typeface="Gotham Book" pitchFamily="2" charset="0"/>
              <a:ea typeface="+mn-ea"/>
              <a:cs typeface="Gotham Book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6A58668-41BA-514E-8FCA-0A8EEF759E30}"/>
              </a:ext>
            </a:extLst>
          </p:cNvPr>
          <p:cNvSpPr txBox="1">
            <a:spLocks/>
          </p:cNvSpPr>
          <p:nvPr/>
        </p:nvSpPr>
        <p:spPr>
          <a:xfrm>
            <a:off x="5532212" y="1521683"/>
            <a:ext cx="3604613" cy="8260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Gotham Book" pitchFamily="2" charset="0"/>
                <a:cs typeface="Gotham Book" pitchFamily="2" charset="0"/>
              </a:rPr>
              <a:t>Time coded structured light</a:t>
            </a:r>
          </a:p>
          <a:p>
            <a:pPr>
              <a:lnSpc>
                <a:spcPct val="120000"/>
              </a:lnSpc>
            </a:pPr>
            <a:r>
              <a:rPr lang="en-US" sz="3600" dirty="0">
                <a:latin typeface="+mj-lt"/>
                <a:cs typeface="Gotham Book" pitchFamily="2" charset="0"/>
              </a:rPr>
              <a:t>3D camera</a:t>
            </a:r>
            <a:br>
              <a:rPr lang="en-US" sz="2800" dirty="0">
                <a:latin typeface="+mj-lt"/>
                <a:cs typeface="Gotham Book" pitchFamily="2" charset="0"/>
              </a:rPr>
            </a:br>
            <a:endParaRPr lang="en-US" sz="2800" dirty="0">
              <a:latin typeface="+mj-lt"/>
              <a:cs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379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7219A-5AC2-D148-83CC-FBBB151AA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Zivid One</a:t>
            </a:r>
            <a:r>
              <a:rPr lang="nb-NO" b="1" baseline="30000" dirty="0"/>
              <a:t>+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13D6900-06CC-FC42-96CF-6EF41185D1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658615"/>
              </p:ext>
            </p:extLst>
          </p:nvPr>
        </p:nvGraphicFramePr>
        <p:xfrm>
          <a:off x="640773" y="2866521"/>
          <a:ext cx="10910454" cy="3178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12473">
                  <a:extLst>
                    <a:ext uri="{9D8B030D-6E8A-4147-A177-3AD203B41FA5}">
                      <a16:colId xmlns:a16="http://schemas.microsoft.com/office/drawing/2014/main" val="1615241034"/>
                    </a:ext>
                  </a:extLst>
                </a:gridCol>
                <a:gridCol w="2699327">
                  <a:extLst>
                    <a:ext uri="{9D8B030D-6E8A-4147-A177-3AD203B41FA5}">
                      <a16:colId xmlns:a16="http://schemas.microsoft.com/office/drawing/2014/main" val="3299199406"/>
                    </a:ext>
                  </a:extLst>
                </a:gridCol>
                <a:gridCol w="2699327">
                  <a:extLst>
                    <a:ext uri="{9D8B030D-6E8A-4147-A177-3AD203B41FA5}">
                      <a16:colId xmlns:a16="http://schemas.microsoft.com/office/drawing/2014/main" val="3538437878"/>
                    </a:ext>
                  </a:extLst>
                </a:gridCol>
                <a:gridCol w="2699327">
                  <a:extLst>
                    <a:ext uri="{9D8B030D-6E8A-4147-A177-3AD203B41FA5}">
                      <a16:colId xmlns:a16="http://schemas.microsoft.com/office/drawing/2014/main" val="3815702891"/>
                    </a:ext>
                  </a:extLst>
                </a:gridCol>
              </a:tblGrid>
              <a:tr h="794550">
                <a:tc>
                  <a:txBody>
                    <a:bodyPr/>
                    <a:lstStyle/>
                    <a:p>
                      <a:pPr algn="r"/>
                      <a:r>
                        <a:rPr lang="en-GB" sz="1400" b="0" i="0" noProof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Gotham Book" pitchFamily="2" charset="0"/>
                          <a:cs typeface="Gotham Book" pitchFamily="2" charset="0"/>
                        </a:rPr>
                        <a:t>Model</a:t>
                      </a:r>
                    </a:p>
                  </a:txBody>
                  <a:tcPr marR="288000" anchor="ctr"/>
                </a:tc>
                <a:tc>
                  <a:txBody>
                    <a:bodyPr/>
                    <a:lstStyle/>
                    <a:p>
                      <a:r>
                        <a:rPr lang="en-GB" sz="3600" b="0" i="0" noProof="0" dirty="0">
                          <a:solidFill>
                            <a:schemeClr val="accent1"/>
                          </a:solidFill>
                          <a:latin typeface="Gotham Book" pitchFamily="2" charset="0"/>
                          <a:cs typeface="Gotham Book" pitchFamily="2" charset="0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3600" b="0" i="0" noProof="0" dirty="0">
                          <a:solidFill>
                            <a:schemeClr val="accent1"/>
                          </a:solidFill>
                          <a:latin typeface="Gotham Book" pitchFamily="2" charset="0"/>
                          <a:cs typeface="Gotham Book" pitchFamily="2" charset="0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3600" b="0" i="0" noProof="0" dirty="0">
                          <a:solidFill>
                            <a:schemeClr val="accent1"/>
                          </a:solidFill>
                          <a:latin typeface="Gotham Book" pitchFamily="2" charset="0"/>
                          <a:cs typeface="Gotham Book" pitchFamily="2" charset="0"/>
                        </a:rPr>
                        <a:t>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275236"/>
                  </a:ext>
                </a:extLst>
              </a:tr>
              <a:tr h="79455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Max distance</a:t>
                      </a:r>
                    </a:p>
                  </a:txBody>
                  <a:tcPr marR="288000" anchor="ctr"/>
                </a:tc>
                <a:tc>
                  <a:txBody>
                    <a:bodyPr/>
                    <a:lstStyle/>
                    <a:p>
                      <a:r>
                        <a:rPr lang="en-GB" sz="1400" b="0" i="0" noProof="0" dirty="0">
                          <a:latin typeface="Gotham Book" pitchFamily="2" charset="0"/>
                          <a:cs typeface="Gotham Book" pitchFamily="2" charset="0"/>
                        </a:rPr>
                        <a:t>1.0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0" i="0" noProof="0" dirty="0">
                          <a:latin typeface="Gotham Book" pitchFamily="2" charset="0"/>
                          <a:cs typeface="Gotham Book" pitchFamily="2" charset="0"/>
                        </a:rPr>
                        <a:t>2.0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0" i="0" noProof="0" dirty="0">
                          <a:latin typeface="Gotham Book" pitchFamily="2" charset="0"/>
                          <a:cs typeface="Gotham Book" pitchFamily="2" charset="0"/>
                        </a:rPr>
                        <a:t>3.0 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5882048"/>
                  </a:ext>
                </a:extLst>
              </a:tr>
              <a:tr h="79455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Optimal working  distance </a:t>
                      </a:r>
                    </a:p>
                  </a:txBody>
                  <a:tcPr marR="2880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noProof="0" dirty="0">
                          <a:latin typeface="Gotham Book" pitchFamily="2" charset="0"/>
                          <a:cs typeface="Gotham Book" pitchFamily="2" charset="0"/>
                        </a:rPr>
                        <a:t>0.3 to 0.8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noProof="0" dirty="0">
                          <a:latin typeface="Gotham Book" pitchFamily="2" charset="0"/>
                          <a:cs typeface="Gotham Book" pitchFamily="2" charset="0"/>
                        </a:rPr>
                        <a:t>0.6 to 1.6 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0" i="0" noProof="0" dirty="0">
                          <a:latin typeface="Gotham Book" pitchFamily="2" charset="0"/>
                          <a:cs typeface="Gotham Book" pitchFamily="2" charset="0"/>
                        </a:rPr>
                        <a:t>1.2 to 2.6 m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9920830"/>
                  </a:ext>
                </a:extLst>
              </a:tr>
              <a:tr h="79455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Gotham Book" pitchFamily="2" charset="0"/>
                          <a:ea typeface="+mn-ea"/>
                          <a:cs typeface="Gotham Book" pitchFamily="2" charset="0"/>
                        </a:rPr>
                        <a:t>Key applications</a:t>
                      </a:r>
                    </a:p>
                  </a:txBody>
                  <a:tcPr marR="2880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noProof="0" dirty="0">
                          <a:latin typeface="Gotham Book" pitchFamily="2" charset="0"/>
                          <a:cs typeface="Gotham Book" pitchFamily="2" charset="0"/>
                        </a:rPr>
                        <a:t>Tiny to small objects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noProof="0" dirty="0">
                          <a:latin typeface="Gotham Book" pitchFamily="2" charset="0"/>
                          <a:cs typeface="Gotham Book" pitchFamily="2" charset="0"/>
                        </a:rPr>
                        <a:t>Trays and boxes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noProof="0" dirty="0">
                          <a:latin typeface="Gotham Book" pitchFamily="2" charset="0"/>
                          <a:cs typeface="Gotham Book" pitchFamily="2" charset="0"/>
                        </a:rPr>
                        <a:t>Small to medium objects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noProof="0" dirty="0">
                          <a:latin typeface="Gotham Book" pitchFamily="2" charset="0"/>
                          <a:cs typeface="Gotham Book" pitchFamily="2" charset="0"/>
                        </a:rPr>
                        <a:t>Totes and bins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GB" sz="1400" b="0" i="0" noProof="0" dirty="0">
                          <a:latin typeface="Gotham Book" pitchFamily="2" charset="0"/>
                          <a:cs typeface="Gotham Book" pitchFamily="2" charset="0"/>
                        </a:rPr>
                        <a:t>Medium to large objects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GB" sz="1400" b="0" i="0" noProof="0" dirty="0">
                          <a:latin typeface="Gotham Book" pitchFamily="2" charset="0"/>
                          <a:cs typeface="Gotham Book" pitchFamily="2" charset="0"/>
                        </a:rPr>
                        <a:t>Standard EU/US pallets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1522384"/>
                  </a:ext>
                </a:extLst>
              </a:tr>
            </a:tbl>
          </a:graphicData>
        </a:graphic>
      </p:graphicFrame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FD98FF91-4825-E64F-B136-0B33AF2563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139"/>
          <a:stretch/>
        </p:blipFill>
        <p:spPr>
          <a:xfrm>
            <a:off x="3157283" y="1648619"/>
            <a:ext cx="1941095" cy="1079577"/>
          </a:xfrm>
          <a:prstGeom prst="rect">
            <a:avLst/>
          </a:prstGeom>
        </p:spPr>
      </p:pic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CC19524A-AADE-7D4B-A64D-49C040B429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139"/>
          <a:stretch/>
        </p:blipFill>
        <p:spPr>
          <a:xfrm>
            <a:off x="5933571" y="1648619"/>
            <a:ext cx="1941095" cy="1079577"/>
          </a:xfrm>
          <a:prstGeom prst="rect">
            <a:avLst/>
          </a:prstGeom>
        </p:spPr>
      </p:pic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3BBCC592-9261-6749-8AD6-768566BE4F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139"/>
          <a:stretch/>
        </p:blipFill>
        <p:spPr>
          <a:xfrm>
            <a:off x="8709858" y="1648619"/>
            <a:ext cx="1941095" cy="10795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17E4E5-8431-BE43-9879-3143D777B3A2}"/>
              </a:ext>
            </a:extLst>
          </p:cNvPr>
          <p:cNvSpPr txBox="1"/>
          <p:nvPr/>
        </p:nvSpPr>
        <p:spPr>
          <a:xfrm>
            <a:off x="838200" y="1202517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rPr>
              <a:t>3D camera line-up</a:t>
            </a:r>
          </a:p>
        </p:txBody>
      </p:sp>
    </p:spTree>
    <p:extLst>
      <p:ext uri="{BB962C8B-B14F-4D97-AF65-F5344CB8AC3E}">
        <p14:creationId xmlns:p14="http://schemas.microsoft.com/office/powerpoint/2010/main" val="273987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4D55330-C833-1A41-ABBB-E08BF1632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Zivid One</a:t>
            </a:r>
            <a:r>
              <a:rPr lang="en-US" b="1" baseline="30000" dirty="0"/>
              <a:t>+</a:t>
            </a:r>
            <a:r>
              <a:rPr lang="en-US" dirty="0"/>
              <a:t> 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20C3046-2525-6543-A842-0368B3893D58}"/>
              </a:ext>
            </a:extLst>
          </p:cNvPr>
          <p:cNvSpPr txBox="1">
            <a:spLocks/>
          </p:cNvSpPr>
          <p:nvPr/>
        </p:nvSpPr>
        <p:spPr>
          <a:xfrm>
            <a:off x="838199" y="1927992"/>
            <a:ext cx="3822017" cy="15010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000" dirty="0">
                <a:latin typeface="+mj-lt"/>
                <a:cs typeface="Gotham Book" pitchFamily="2" charset="0"/>
              </a:rPr>
              <a:t>Field of view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160 x 130 mm at 0.3 m (min distance)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620 x 440 mm at 1.0 m (max distance)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0.3 to 0.8 m optimal working distance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Full overlap between 0.45 to 0.6 m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42C101A-1061-AA40-BC45-3965EE22E7D9}"/>
              </a:ext>
            </a:extLst>
          </p:cNvPr>
          <p:cNvSpPr txBox="1">
            <a:spLocks/>
          </p:cNvSpPr>
          <p:nvPr/>
        </p:nvSpPr>
        <p:spPr>
          <a:xfrm>
            <a:off x="838199" y="3566160"/>
            <a:ext cx="3822017" cy="948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000" dirty="0">
                <a:latin typeface="+mj-lt"/>
                <a:cs typeface="Gotham Book" pitchFamily="2" charset="0"/>
              </a:rPr>
              <a:t>Spatial resolution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7F7F7F"/>
                </a:solidFill>
                <a:latin typeface="Gotham Book" pitchFamily="2" charset="0"/>
                <a:ea typeface="+mn-ea"/>
                <a:cs typeface="Gotham Book" pitchFamily="2" charset="0"/>
              </a:rPr>
              <a:t>0.12 mm at 0.3 m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7F7F7F"/>
                </a:solidFill>
                <a:latin typeface="Gotham Book" pitchFamily="2" charset="0"/>
                <a:ea typeface="+mn-ea"/>
                <a:cs typeface="Gotham Book" pitchFamily="2" charset="0"/>
              </a:rPr>
              <a:t>0.32 mm at 0.8 m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7F7F7F"/>
                </a:solidFill>
                <a:latin typeface="Gotham Book" pitchFamily="2" charset="0"/>
                <a:ea typeface="+mn-ea"/>
                <a:cs typeface="Gotham Book" pitchFamily="2" charset="0"/>
              </a:rPr>
              <a:t>0.40 mm at 1.0 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A03E2F-BD78-E745-8880-142F188CD006}"/>
              </a:ext>
            </a:extLst>
          </p:cNvPr>
          <p:cNvSpPr txBox="1"/>
          <p:nvPr/>
        </p:nvSpPr>
        <p:spPr>
          <a:xfrm>
            <a:off x="838200" y="1202517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rPr>
              <a:t>Tiny to small objects – trays / boxes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1F794E-B017-6A4D-9766-FE92C15E5A1B}"/>
              </a:ext>
            </a:extLst>
          </p:cNvPr>
          <p:cNvSpPr txBox="1">
            <a:spLocks/>
          </p:cNvSpPr>
          <p:nvPr/>
        </p:nvSpPr>
        <p:spPr>
          <a:xfrm>
            <a:off x="838199" y="4846320"/>
            <a:ext cx="3822017" cy="13853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000" dirty="0">
                <a:latin typeface="+mj-lt"/>
                <a:cs typeface="Gotham Book" pitchFamily="2" charset="0"/>
              </a:rPr>
              <a:t>Point precision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25 µm at 0.3 m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cs typeface="Gotham Book" pitchFamily="2" charset="0"/>
              </a:rPr>
              <a:t>105 µm at 0.8 m</a:t>
            </a:r>
            <a:endParaRPr lang="en-US" sz="1200" dirty="0">
              <a:solidFill>
                <a:prstClr val="white">
                  <a:lumMod val="50000"/>
                </a:prstClr>
              </a:solidFill>
              <a:latin typeface="Gotham Book" pitchFamily="2" charset="0"/>
              <a:ea typeface="+mn-ea"/>
              <a:cs typeface="Gotham Book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180 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cs typeface="Gotham Book" pitchFamily="2" charset="0"/>
              </a:rPr>
              <a:t>µ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m at 1.0 m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188091F-DEE6-0943-9E7C-23213DB24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39101" y="1714735"/>
            <a:ext cx="6898967" cy="475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73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4D55330-C833-1A41-ABBB-E08BF1632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Zivid One</a:t>
            </a:r>
            <a:r>
              <a:rPr lang="en-US" b="1" baseline="30000" dirty="0"/>
              <a:t>+</a:t>
            </a:r>
            <a:r>
              <a:rPr lang="en-US" dirty="0"/>
              <a:t> M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20C3046-2525-6543-A842-0368B3893D58}"/>
              </a:ext>
            </a:extLst>
          </p:cNvPr>
          <p:cNvSpPr txBox="1">
            <a:spLocks/>
          </p:cNvSpPr>
          <p:nvPr/>
        </p:nvSpPr>
        <p:spPr>
          <a:xfrm>
            <a:off x="838199" y="1927992"/>
            <a:ext cx="3822017" cy="15010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000" dirty="0">
                <a:latin typeface="+mj-lt"/>
                <a:cs typeface="Gotham Book" pitchFamily="2" charset="0"/>
              </a:rPr>
              <a:t>Field of view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430 x 270 mm at 0.6 m 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cs typeface="Gotham Book" pitchFamily="2" charset="0"/>
              </a:rPr>
              <a:t> (min distance)</a:t>
            </a:r>
            <a:endParaRPr lang="en-US" sz="1200" dirty="0">
              <a:solidFill>
                <a:prstClr val="white">
                  <a:lumMod val="50000"/>
                </a:prstClr>
              </a:solidFill>
              <a:latin typeface="Gotham Book" pitchFamily="2" charset="0"/>
              <a:ea typeface="+mn-ea"/>
              <a:cs typeface="Gotham Book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1330 x 870 mm at 2.0 m 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cs typeface="Gotham Book" pitchFamily="2" charset="0"/>
              </a:rPr>
              <a:t> (max distance)</a:t>
            </a:r>
            <a:endParaRPr lang="en-US" sz="1200" dirty="0">
              <a:solidFill>
                <a:prstClr val="white">
                  <a:lumMod val="50000"/>
                </a:prstClr>
              </a:solidFill>
              <a:latin typeface="Gotham Book" pitchFamily="2" charset="0"/>
              <a:ea typeface="+mn-ea"/>
              <a:cs typeface="Gotham Book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7F7F7F"/>
                </a:solidFill>
                <a:latin typeface="Gotham Book" pitchFamily="2" charset="0"/>
                <a:ea typeface="+mn-ea"/>
                <a:cs typeface="Gotham Book" pitchFamily="2" charset="0"/>
              </a:rPr>
              <a:t>0.6 to 1.6 m optimal working distance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Full overlap between 0.7 to 1.3 m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42C101A-1061-AA40-BC45-3965EE22E7D9}"/>
              </a:ext>
            </a:extLst>
          </p:cNvPr>
          <p:cNvSpPr txBox="1">
            <a:spLocks/>
          </p:cNvSpPr>
          <p:nvPr/>
        </p:nvSpPr>
        <p:spPr>
          <a:xfrm>
            <a:off x="838198" y="3566160"/>
            <a:ext cx="3822017" cy="948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000" dirty="0">
                <a:latin typeface="+mj-lt"/>
                <a:cs typeface="Gotham Book" pitchFamily="2" charset="0"/>
              </a:rPr>
              <a:t>Spatial resolution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7F7F7F"/>
                </a:solidFill>
                <a:latin typeface="Gotham Book" pitchFamily="2" charset="0"/>
                <a:ea typeface="+mn-ea"/>
                <a:cs typeface="Gotham Book" pitchFamily="2" charset="0"/>
              </a:rPr>
              <a:t>0.23 mm at 0.6 m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7F7F7F"/>
                </a:solidFill>
                <a:latin typeface="Gotham Book" pitchFamily="2" charset="0"/>
                <a:ea typeface="+mn-ea"/>
                <a:cs typeface="Gotham Book" pitchFamily="2" charset="0"/>
              </a:rPr>
              <a:t>0.6 mm at 1.6 m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rgbClr val="7F7F7F"/>
                </a:solidFill>
                <a:latin typeface="Gotham Book" pitchFamily="2" charset="0"/>
                <a:ea typeface="+mn-ea"/>
                <a:cs typeface="Gotham Book" pitchFamily="2" charset="0"/>
              </a:rPr>
              <a:t>0.75 mm at 2.0 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A03E2F-BD78-E745-8880-142F188CD006}"/>
              </a:ext>
            </a:extLst>
          </p:cNvPr>
          <p:cNvSpPr txBox="1"/>
          <p:nvPr/>
        </p:nvSpPr>
        <p:spPr>
          <a:xfrm>
            <a:off x="838200" y="1202517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rPr>
              <a:t>Small to medium objects – totes / bins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71F794E-B017-6A4D-9766-FE92C15E5A1B}"/>
              </a:ext>
            </a:extLst>
          </p:cNvPr>
          <p:cNvSpPr txBox="1">
            <a:spLocks/>
          </p:cNvSpPr>
          <p:nvPr/>
        </p:nvSpPr>
        <p:spPr>
          <a:xfrm>
            <a:off x="838198" y="4846320"/>
            <a:ext cx="3822017" cy="13853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Gotham Light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000" dirty="0">
                <a:latin typeface="+mj-lt"/>
                <a:cs typeface="Gotham Book" pitchFamily="2" charset="0"/>
              </a:rPr>
              <a:t>Point precision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60 µm at 0.6 m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cs typeface="Gotham Book" pitchFamily="2" charset="0"/>
              </a:rPr>
              <a:t>570 µm at 1.6 m</a:t>
            </a:r>
            <a:endParaRPr lang="en-US" sz="1200" dirty="0">
              <a:solidFill>
                <a:prstClr val="white">
                  <a:lumMod val="50000"/>
                </a:prstClr>
              </a:solidFill>
              <a:latin typeface="Gotham Book" pitchFamily="2" charset="0"/>
              <a:ea typeface="+mn-ea"/>
              <a:cs typeface="Gotham Book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900 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cs typeface="Gotham Book" pitchFamily="2" charset="0"/>
              </a:rPr>
              <a:t>µ</a:t>
            </a:r>
            <a:r>
              <a:rPr lang="en-US" sz="1200" dirty="0">
                <a:solidFill>
                  <a:prstClr val="white">
                    <a:lumMod val="50000"/>
                  </a:prstClr>
                </a:solidFill>
                <a:latin typeface="Gotham Book" pitchFamily="2" charset="0"/>
                <a:ea typeface="+mn-ea"/>
                <a:cs typeface="Gotham Book" pitchFamily="2" charset="0"/>
              </a:rPr>
              <a:t>m at 2 m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3A34160-4621-034B-9E11-A827247EE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61994" y="1727130"/>
            <a:ext cx="6814065" cy="395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2502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Zivid Labs">
      <a:dk1>
        <a:sysClr val="windowText" lastClr="000000"/>
      </a:dk1>
      <a:lt1>
        <a:sysClr val="window" lastClr="FFFFFF"/>
      </a:lt1>
      <a:dk2>
        <a:srgbClr val="33313C"/>
      </a:dk2>
      <a:lt2>
        <a:srgbClr val="EAEDF0"/>
      </a:lt2>
      <a:accent1>
        <a:srgbClr val="03B9EB"/>
      </a:accent1>
      <a:accent2>
        <a:srgbClr val="006FDF"/>
      </a:accent2>
      <a:accent3>
        <a:srgbClr val="33313C"/>
      </a:accent3>
      <a:accent4>
        <a:srgbClr val="939AA1"/>
      </a:accent4>
      <a:accent5>
        <a:srgbClr val="EAEDF0"/>
      </a:accent5>
      <a:accent6>
        <a:srgbClr val="FFC000"/>
      </a:accent6>
      <a:hlink>
        <a:srgbClr val="03B9EB"/>
      </a:hlink>
      <a:folHlink>
        <a:srgbClr val="006FDF"/>
      </a:folHlink>
    </a:clrScheme>
    <a:fontScheme name="Zivid Fonts">
      <a:majorFont>
        <a:latin typeface="Gotham Light"/>
        <a:ea typeface=""/>
        <a:cs typeface=""/>
      </a:majorFont>
      <a:minorFont>
        <a:latin typeface="Gotham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ivid Presentation Template.pptx" id="{C48E783D-AC2F-4D62-842B-D45375AA9A3A}" vid="{313E9399-5FA5-4DD6-941E-8C4A14A1A1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B07FC6131ABC42B7A492EDA5A3FBBC" ma:contentTypeVersion="12" ma:contentTypeDescription="Create a new document." ma:contentTypeScope="" ma:versionID="13cf54386629a4c4d29fd58eaf28885c">
  <xsd:schema xmlns:xsd="http://www.w3.org/2001/XMLSchema" xmlns:xs="http://www.w3.org/2001/XMLSchema" xmlns:p="http://schemas.microsoft.com/office/2006/metadata/properties" xmlns:ns1="http://schemas.microsoft.com/sharepoint/v3" xmlns:ns2="a9116b18-4bc6-405c-9547-1f063ada3fd9" xmlns:ns3="8d8d469b-26cd-4d5f-a5a1-ff5d67786c44" targetNamespace="http://schemas.microsoft.com/office/2006/metadata/properties" ma:root="true" ma:fieldsID="a6ec3b54ab7a781bab63eeb41e836182" ns1:_="" ns2:_="" ns3:_="">
    <xsd:import namespace="http://schemas.microsoft.com/sharepoint/v3"/>
    <xsd:import namespace="a9116b18-4bc6-405c-9547-1f063ada3fd9"/>
    <xsd:import namespace="8d8d469b-26cd-4d5f-a5a1-ff5d67786c4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116b18-4bc6-405c-9547-1f063ada3fd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8d469b-26cd-4d5f-a5a1-ff5d67786c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9116b18-4bc6-405c-9547-1f063ada3fd9">
      <UserInfo>
        <DisplayName>Henrik Schumann-Olsen</DisplayName>
        <AccountId>10</AccountId>
        <AccountType/>
      </UserInfo>
      <UserInfo>
        <DisplayName>Raman Sharma</DisplayName>
        <AccountId>67</AccountId>
        <AccountType/>
      </UserInfo>
      <UserInfo>
        <DisplayName>Thomas Embla Bonnerud</DisplayName>
        <AccountId>227</AccountId>
        <AccountType/>
      </UserInfo>
      <UserInfo>
        <DisplayName>Mikkel Orheim</DisplayName>
        <AccountId>240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DC8327-9682-4AFA-B88C-7D196CC2FD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9116b18-4bc6-405c-9547-1f063ada3fd9"/>
    <ds:schemaRef ds:uri="8d8d469b-26cd-4d5f-a5a1-ff5d67786c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E5DDCFB-08B7-40AD-8054-60C91AF6E96A}">
  <ds:schemaRefs>
    <ds:schemaRef ds:uri="http://purl.org/dc/dcmitype/"/>
    <ds:schemaRef ds:uri="http://www.w3.org/XML/1998/namespace"/>
    <ds:schemaRef ds:uri="http://purl.org/dc/elements/1.1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8d8d469b-26cd-4d5f-a5a1-ff5d67786c44"/>
    <ds:schemaRef ds:uri="a9116b18-4bc6-405c-9547-1f063ada3fd9"/>
    <ds:schemaRef ds:uri="http://schemas.microsoft.com/office/2006/metadata/propertie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A474C9E2-22AE-4CD8-84C8-2D638CABC73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36556</TotalTime>
  <Words>1851</Words>
  <Application>Microsoft Office PowerPoint</Application>
  <PresentationFormat>Widescreen</PresentationFormat>
  <Paragraphs>420</Paragraphs>
  <Slides>29</Slides>
  <Notes>24</Notes>
  <HiddenSlides>4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Gotham Light</vt:lpstr>
      <vt:lpstr>Gotham Book</vt:lpstr>
      <vt:lpstr>Calibri</vt:lpstr>
      <vt:lpstr>Gotham Thin</vt:lpstr>
      <vt:lpstr>Arial</vt:lpstr>
      <vt:lpstr>Gotham Bold</vt:lpstr>
      <vt:lpstr>Gotham Extra Light</vt:lpstr>
      <vt:lpstr>Wingdings</vt:lpstr>
      <vt:lpstr>Custom Design</vt:lpstr>
      <vt:lpstr>PowerPoint Presentation</vt:lpstr>
      <vt:lpstr>PowerPoint Presentation</vt:lpstr>
      <vt:lpstr>PowerPoint Presentation</vt:lpstr>
      <vt:lpstr>Zivid 3D vision technology</vt:lpstr>
      <vt:lpstr>PowerPoint Presentation</vt:lpstr>
      <vt:lpstr>Zivid One+</vt:lpstr>
      <vt:lpstr>Zivid One+</vt:lpstr>
      <vt:lpstr>Zivid One+ S</vt:lpstr>
      <vt:lpstr>Zivid One+ M</vt:lpstr>
      <vt:lpstr>Zivid One+ L</vt:lpstr>
      <vt:lpstr>Zivid One+</vt:lpstr>
      <vt:lpstr>Zivid One+ speed</vt:lpstr>
      <vt:lpstr>PowerPoint Presentation</vt:lpstr>
      <vt:lpstr>Understanding Zivid 3D camera accuracy</vt:lpstr>
      <vt:lpstr>ISO 5725 and 3D cameras</vt:lpstr>
      <vt:lpstr>Datasheet specifications</vt:lpstr>
      <vt:lpstr>Point metrics</vt:lpstr>
      <vt:lpstr>Point metrics</vt:lpstr>
      <vt:lpstr>Global planarity metrics</vt:lpstr>
      <vt:lpstr>Zivid One+ M</vt:lpstr>
      <vt:lpstr>Zivid One+ M</vt:lpstr>
      <vt:lpstr>Zivid One+ M</vt:lpstr>
      <vt:lpstr>Zivid One+ M</vt:lpstr>
      <vt:lpstr>Zivid One+</vt:lpstr>
      <vt:lpstr>The Zivid One+ solution</vt:lpstr>
      <vt:lpstr>Zivid Studio</vt:lpstr>
      <vt:lpstr>Zivid SDK</vt:lpstr>
      <vt:lpstr>Getting Started</vt:lpstr>
      <vt:lpstr>Learn more at  www.zivid.com  Human-like vision for robots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Zivid Labs Presentation</dc:title>
  <dc:subject/>
  <dc:creator>Zivid Labs</dc:creator>
  <cp:keywords>3d, machine vision</cp:keywords>
  <dc:description/>
  <cp:lastModifiedBy>Ashwini Annie Philip</cp:lastModifiedBy>
  <cp:revision>153</cp:revision>
  <dcterms:modified xsi:type="dcterms:W3CDTF">2020-09-23T14:33:16Z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0x0101005CB07FC6131ABC42B7A492EDA5A3FBBC</vt:lpwstr>
  </property>
  <property fmtid="{D5CDD505-2E9C-101B-9397-08002B2CF9AE}" pid="3" name="AuthorIds_UIVersion_18432">
    <vt:lpwstr>227</vt:lpwstr>
  </property>
  <property fmtid="{D5CDD505-2E9C-101B-9397-08002B2CF9AE}" pid="4" name="AuthorIds_UIVersion_18944">
    <vt:lpwstr>61</vt:lpwstr>
  </property>
</Properties>
</file>